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36" r:id="rId1"/>
  </p:sldMasterIdLst>
  <p:notesMasterIdLst>
    <p:notesMasterId r:id="rId27"/>
  </p:notesMasterIdLst>
  <p:handoutMasterIdLst>
    <p:handoutMasterId r:id="rId28"/>
  </p:handoutMasterIdLst>
  <p:sldIdLst>
    <p:sldId id="256" r:id="rId2"/>
    <p:sldId id="430" r:id="rId3"/>
    <p:sldId id="477" r:id="rId4"/>
    <p:sldId id="431" r:id="rId5"/>
    <p:sldId id="478" r:id="rId6"/>
    <p:sldId id="479" r:id="rId7"/>
    <p:sldId id="501" r:id="rId8"/>
    <p:sldId id="480" r:id="rId9"/>
    <p:sldId id="486" r:id="rId10"/>
    <p:sldId id="484" r:id="rId11"/>
    <p:sldId id="487" r:id="rId12"/>
    <p:sldId id="452" r:id="rId13"/>
    <p:sldId id="490" r:id="rId14"/>
    <p:sldId id="461" r:id="rId15"/>
    <p:sldId id="491" r:id="rId16"/>
    <p:sldId id="492" r:id="rId17"/>
    <p:sldId id="462" r:id="rId18"/>
    <p:sldId id="494" r:id="rId19"/>
    <p:sldId id="497" r:id="rId20"/>
    <p:sldId id="498" r:id="rId21"/>
    <p:sldId id="499" r:id="rId22"/>
    <p:sldId id="500" r:id="rId23"/>
    <p:sldId id="469" r:id="rId24"/>
    <p:sldId id="476" r:id="rId25"/>
    <p:sldId id="473" r:id="rId26"/>
  </p:sldIdLst>
  <p:sldSz cx="9906000" cy="6858000" type="A4"/>
  <p:notesSz cx="6735763" cy="9866313"/>
  <p:defaultTextStyle>
    <a:defPPr>
      <a:defRPr lang="ru-RU"/>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Средний стиль 3 - акцент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Средний стиль 3 - акцент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Средний стиль 3 - акцент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59" autoAdjust="0"/>
    <p:restoredTop sz="97937" autoAdjust="0"/>
  </p:normalViewPr>
  <p:slideViewPr>
    <p:cSldViewPr>
      <p:cViewPr>
        <p:scale>
          <a:sx n="100" d="100"/>
          <a:sy n="100" d="100"/>
        </p:scale>
        <p:origin x="-1644" y="-324"/>
      </p:cViewPr>
      <p:guideLst>
        <p:guide orient="horz" pos="2160"/>
        <p:guide pos="3120"/>
      </p:guideLst>
    </p:cSldViewPr>
  </p:slideViewPr>
  <p:outlineViewPr>
    <p:cViewPr>
      <p:scale>
        <a:sx n="33" d="100"/>
        <a:sy n="33" d="100"/>
      </p:scale>
      <p:origin x="36" y="341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FE51BAE0-3148-4C00-88F4-052ABFFA9577}" type="datetimeFigureOut">
              <a:rPr lang="ru-RU" smtClean="0"/>
              <a:pPr/>
              <a:t>28.07.2022</a:t>
            </a:fld>
            <a:endParaRPr lang="ru-RU"/>
          </a:p>
        </p:txBody>
      </p:sp>
      <p:sp>
        <p:nvSpPr>
          <p:cNvPr id="4" name="Нижний колонтитул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86C86DC0-6BD2-43DB-B27C-F065F311247E}" type="slidenum">
              <a:rPr lang="ru-RU" smtClean="0"/>
              <a:pPr/>
              <a:t>‹#›</a:t>
            </a:fld>
            <a:endParaRPr lang="ru-RU"/>
          </a:p>
        </p:txBody>
      </p:sp>
    </p:spTree>
    <p:extLst>
      <p:ext uri="{BB962C8B-B14F-4D97-AF65-F5344CB8AC3E}">
        <p14:creationId xmlns:p14="http://schemas.microsoft.com/office/powerpoint/2010/main" val="19995508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BDFBF279-22F8-45B3-9A70-97D0D6861019}" type="datetimeFigureOut">
              <a:rPr lang="ru-RU" smtClean="0"/>
              <a:pPr/>
              <a:t>28.07.2022</a:t>
            </a:fld>
            <a:endParaRPr lang="ru-RU" dirty="0"/>
          </a:p>
        </p:txBody>
      </p:sp>
      <p:sp>
        <p:nvSpPr>
          <p:cNvPr id="4" name="Образ слайда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9A327EE1-664E-4073-BFC4-1C435EDC7F06}" type="slidenum">
              <a:rPr lang="ru-RU" smtClean="0"/>
              <a:pPr/>
              <a:t>‹#›</a:t>
            </a:fld>
            <a:endParaRPr lang="ru-RU" dirty="0"/>
          </a:p>
        </p:txBody>
      </p:sp>
    </p:spTree>
    <p:extLst>
      <p:ext uri="{BB962C8B-B14F-4D97-AF65-F5344CB8AC3E}">
        <p14:creationId xmlns:p14="http://schemas.microsoft.com/office/powerpoint/2010/main" val="4019110278"/>
      </p:ext>
    </p:extLst>
  </p:cSld>
  <p:clrMap bg1="lt1" tx1="dk1" bg2="lt2" tx2="dk2" accent1="accent1" accent2="accent2" accent3="accent3" accent4="accent4" accent5="accent5" accent6="accent6" hlink="hlink" folHlink="folHlink"/>
  <p:hf hdr="0" ftr="0" dt="0"/>
  <p:notesStyle>
    <a:lvl1pPr marL="0" algn="l" defTabSz="1031626" rtl="0" eaLnBrk="1" latinLnBrk="0" hangingPunct="1">
      <a:defRPr sz="1400" kern="1200">
        <a:solidFill>
          <a:schemeClr val="tx1"/>
        </a:solidFill>
        <a:latin typeface="+mn-lt"/>
        <a:ea typeface="+mn-ea"/>
        <a:cs typeface="+mn-cs"/>
      </a:defRPr>
    </a:lvl1pPr>
    <a:lvl2pPr marL="515813" algn="l" defTabSz="1031626" rtl="0" eaLnBrk="1" latinLnBrk="0" hangingPunct="1">
      <a:defRPr sz="1400" kern="1200">
        <a:solidFill>
          <a:schemeClr val="tx1"/>
        </a:solidFill>
        <a:latin typeface="+mn-lt"/>
        <a:ea typeface="+mn-ea"/>
        <a:cs typeface="+mn-cs"/>
      </a:defRPr>
    </a:lvl2pPr>
    <a:lvl3pPr marL="1031626" algn="l" defTabSz="1031626" rtl="0" eaLnBrk="1" latinLnBrk="0" hangingPunct="1">
      <a:defRPr sz="1400" kern="1200">
        <a:solidFill>
          <a:schemeClr val="tx1"/>
        </a:solidFill>
        <a:latin typeface="+mn-lt"/>
        <a:ea typeface="+mn-ea"/>
        <a:cs typeface="+mn-cs"/>
      </a:defRPr>
    </a:lvl3pPr>
    <a:lvl4pPr marL="1547439" algn="l" defTabSz="1031626" rtl="0" eaLnBrk="1" latinLnBrk="0" hangingPunct="1">
      <a:defRPr sz="1400" kern="1200">
        <a:solidFill>
          <a:schemeClr val="tx1"/>
        </a:solidFill>
        <a:latin typeface="+mn-lt"/>
        <a:ea typeface="+mn-ea"/>
        <a:cs typeface="+mn-cs"/>
      </a:defRPr>
    </a:lvl4pPr>
    <a:lvl5pPr marL="2063252" algn="l" defTabSz="1031626" rtl="0" eaLnBrk="1" latinLnBrk="0" hangingPunct="1">
      <a:defRPr sz="1400" kern="1200">
        <a:solidFill>
          <a:schemeClr val="tx1"/>
        </a:solidFill>
        <a:latin typeface="+mn-lt"/>
        <a:ea typeface="+mn-ea"/>
        <a:cs typeface="+mn-cs"/>
      </a:defRPr>
    </a:lvl5pPr>
    <a:lvl6pPr marL="2579065" algn="l" defTabSz="1031626" rtl="0" eaLnBrk="1" latinLnBrk="0" hangingPunct="1">
      <a:defRPr sz="1400" kern="1200">
        <a:solidFill>
          <a:schemeClr val="tx1"/>
        </a:solidFill>
        <a:latin typeface="+mn-lt"/>
        <a:ea typeface="+mn-ea"/>
        <a:cs typeface="+mn-cs"/>
      </a:defRPr>
    </a:lvl6pPr>
    <a:lvl7pPr marL="3094878" algn="l" defTabSz="1031626" rtl="0" eaLnBrk="1" latinLnBrk="0" hangingPunct="1">
      <a:defRPr sz="1400" kern="1200">
        <a:solidFill>
          <a:schemeClr val="tx1"/>
        </a:solidFill>
        <a:latin typeface="+mn-lt"/>
        <a:ea typeface="+mn-ea"/>
        <a:cs typeface="+mn-cs"/>
      </a:defRPr>
    </a:lvl7pPr>
    <a:lvl8pPr marL="3610691" algn="l" defTabSz="1031626" rtl="0" eaLnBrk="1" latinLnBrk="0" hangingPunct="1">
      <a:defRPr sz="1400" kern="1200">
        <a:solidFill>
          <a:schemeClr val="tx1"/>
        </a:solidFill>
        <a:latin typeface="+mn-lt"/>
        <a:ea typeface="+mn-ea"/>
        <a:cs typeface="+mn-cs"/>
      </a:defRPr>
    </a:lvl8pPr>
    <a:lvl9pPr marL="4126504" algn="l" defTabSz="103162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95325" y="739775"/>
            <a:ext cx="5345113" cy="3700463"/>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A327EE1-664E-4073-BFC4-1C435EDC7F06}" type="slidenum">
              <a:rPr lang="ru-RU" smtClean="0"/>
              <a:pPr/>
              <a:t>1</a:t>
            </a:fld>
            <a:endParaRPr lang="ru-RU" dirty="0"/>
          </a:p>
        </p:txBody>
      </p:sp>
    </p:spTree>
    <p:extLst>
      <p:ext uri="{BB962C8B-B14F-4D97-AF65-F5344CB8AC3E}">
        <p14:creationId xmlns:p14="http://schemas.microsoft.com/office/powerpoint/2010/main" val="2722778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A327EE1-664E-4073-BFC4-1C435EDC7F06}" type="slidenum">
              <a:rPr lang="ru-RU" smtClean="0"/>
              <a:pPr/>
              <a:t>8</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47650" y="228600"/>
            <a:ext cx="9420606"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grpSp>
        <p:nvGrpSpPr>
          <p:cNvPr id="7" name="Group 9"/>
          <p:cNvGrpSpPr>
            <a:grpSpLocks noChangeAspect="1"/>
          </p:cNvGrpSpPr>
          <p:nvPr/>
        </p:nvGrpSpPr>
        <p:grpSpPr bwMode="hidden">
          <a:xfrm>
            <a:off x="229304" y="5353963"/>
            <a:ext cx="9450324"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742950" y="1600202"/>
            <a:ext cx="8420100" cy="1780108"/>
          </a:xfrm>
        </p:spPr>
        <p:txBody>
          <a:bodyPr anchor="b">
            <a:normAutofit/>
          </a:bodyPr>
          <a:lstStyle>
            <a:lvl1pPr>
              <a:defRPr sz="50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485900" y="3556002"/>
            <a:ext cx="6934200" cy="1473200"/>
          </a:xfrm>
        </p:spPr>
        <p:txBody>
          <a:bodyPr>
            <a:normAutofit/>
          </a:bodyPr>
          <a:lstStyle>
            <a:lvl1pPr marL="0" indent="0" algn="ctr">
              <a:buNone/>
              <a:defRPr sz="2300">
                <a:solidFill>
                  <a:srgbClr val="FFFFFF"/>
                </a:solidFill>
              </a:defRPr>
            </a:lvl1pPr>
            <a:lvl2pPr marL="515813" indent="0" algn="ctr">
              <a:buNone/>
              <a:defRPr>
                <a:solidFill>
                  <a:schemeClr val="tx1">
                    <a:tint val="75000"/>
                  </a:schemeClr>
                </a:solidFill>
              </a:defRPr>
            </a:lvl2pPr>
            <a:lvl3pPr marL="1031626" indent="0" algn="ctr">
              <a:buNone/>
              <a:defRPr>
                <a:solidFill>
                  <a:schemeClr val="tx1">
                    <a:tint val="75000"/>
                  </a:schemeClr>
                </a:solidFill>
              </a:defRPr>
            </a:lvl3pPr>
            <a:lvl4pPr marL="1547439" indent="0" algn="ctr">
              <a:buNone/>
              <a:defRPr>
                <a:solidFill>
                  <a:schemeClr val="tx1">
                    <a:tint val="75000"/>
                  </a:schemeClr>
                </a:solidFill>
              </a:defRPr>
            </a:lvl4pPr>
            <a:lvl5pPr marL="2063252" indent="0" algn="ctr">
              <a:buNone/>
              <a:defRPr>
                <a:solidFill>
                  <a:schemeClr val="tx1">
                    <a:tint val="75000"/>
                  </a:schemeClr>
                </a:solidFill>
              </a:defRPr>
            </a:lvl5pPr>
            <a:lvl6pPr marL="2579065" indent="0" algn="ctr">
              <a:buNone/>
              <a:defRPr>
                <a:solidFill>
                  <a:schemeClr val="tx1">
                    <a:tint val="75000"/>
                  </a:schemeClr>
                </a:solidFill>
              </a:defRPr>
            </a:lvl6pPr>
            <a:lvl7pPr marL="3094878" indent="0" algn="ctr">
              <a:buNone/>
              <a:defRPr>
                <a:solidFill>
                  <a:schemeClr val="tx1">
                    <a:tint val="75000"/>
                  </a:schemeClr>
                </a:solidFill>
              </a:defRPr>
            </a:lvl7pPr>
            <a:lvl8pPr marL="3610691" indent="0" algn="ctr">
              <a:buNone/>
              <a:defRPr>
                <a:solidFill>
                  <a:schemeClr val="tx1">
                    <a:tint val="75000"/>
                  </a:schemeClr>
                </a:solidFill>
              </a:defRPr>
            </a:lvl8pPr>
            <a:lvl9pPr marL="4126504"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B5BFF1B-A587-42DD-AC40-12320A9AD27E}" type="datetime1">
              <a:rPr lang="ru-RU" smtClean="0"/>
              <a:pPr/>
              <a:t>28.07.2022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9DF7DB6-F0A3-412D-A5BA-7E1866D9438B}" type="datetime1">
              <a:rPr lang="ru-RU" smtClean="0"/>
              <a:pPr/>
              <a:t>28.07.2022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47650" y="228600"/>
            <a:ext cx="9420606"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sp>
        <p:nvSpPr>
          <p:cNvPr id="4" name="Date Placeholder 3"/>
          <p:cNvSpPr>
            <a:spLocks noGrp="1"/>
          </p:cNvSpPr>
          <p:nvPr>
            <p:ph type="dt" sz="half" idx="10"/>
          </p:nvPr>
        </p:nvSpPr>
        <p:spPr/>
        <p:txBody>
          <a:bodyPr/>
          <a:lstStyle/>
          <a:p>
            <a:fld id="{DC6926C1-149B-42F5-8B4B-1BBC6376775E}" type="datetime1">
              <a:rPr lang="ru-RU" smtClean="0"/>
              <a:pPr/>
              <a:t>28.07.2022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grpSp>
        <p:nvGrpSpPr>
          <p:cNvPr id="15" name="Group 14"/>
          <p:cNvGrpSpPr>
            <a:grpSpLocks noChangeAspect="1"/>
          </p:cNvGrpSpPr>
          <p:nvPr/>
        </p:nvGrpSpPr>
        <p:grpSpPr bwMode="hidden">
          <a:xfrm>
            <a:off x="229304" y="714191"/>
            <a:ext cx="9450324"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7181850" y="1447800"/>
            <a:ext cx="222885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95300" y="1447800"/>
            <a:ext cx="6521450" cy="4487335"/>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spd="slow">
    <p:strips dir="l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50BE353-4620-4829-9F5B-33DAAAE6D1AB}" type="datetime1">
              <a:rPr lang="ru-RU" smtClean="0"/>
              <a:pPr/>
              <a:t>28.07.2022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transition spd="slow">
    <p:strips dir="l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47650" y="228600"/>
            <a:ext cx="9420606"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sp>
        <p:nvSpPr>
          <p:cNvPr id="9" name="Freeform 14"/>
          <p:cNvSpPr>
            <a:spLocks/>
          </p:cNvSpPr>
          <p:nvPr/>
        </p:nvSpPr>
        <p:spPr bwMode="hidden">
          <a:xfrm>
            <a:off x="6551394" y="4203592"/>
            <a:ext cx="3116131"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103163" tIns="51581" rIns="103163" bIns="51581" numCol="1" anchor="t" anchorCtr="0" compatLnSpc="1">
            <a:prstTxWarp prst="textNoShape">
              <a:avLst/>
            </a:prstTxWarp>
          </a:bodyPr>
          <a:lstStyle/>
          <a:p>
            <a:endParaRPr lang="en-US"/>
          </a:p>
        </p:txBody>
      </p:sp>
      <p:sp>
        <p:nvSpPr>
          <p:cNvPr id="10" name="Freeform 18"/>
          <p:cNvSpPr>
            <a:spLocks/>
          </p:cNvSpPr>
          <p:nvPr/>
        </p:nvSpPr>
        <p:spPr bwMode="hidden">
          <a:xfrm>
            <a:off x="2837597" y="4075289"/>
            <a:ext cx="6006558" cy="850139"/>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103163" tIns="51581" rIns="103163" bIns="51581" numCol="1" anchor="t" anchorCtr="0" compatLnSpc="1">
            <a:prstTxWarp prst="textNoShape">
              <a:avLst/>
            </a:prstTxWarp>
          </a:bodyPr>
          <a:lstStyle/>
          <a:p>
            <a:endParaRPr lang="en-US"/>
          </a:p>
        </p:txBody>
      </p:sp>
      <p:sp>
        <p:nvSpPr>
          <p:cNvPr id="11" name="Freeform 22"/>
          <p:cNvSpPr>
            <a:spLocks/>
          </p:cNvSpPr>
          <p:nvPr/>
        </p:nvSpPr>
        <p:spPr bwMode="hidden">
          <a:xfrm>
            <a:off x="3064455" y="4087563"/>
            <a:ext cx="5923645"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103163" tIns="51581" rIns="103163" bIns="51581" numCol="1" anchor="t" anchorCtr="0" compatLnSpc="1">
            <a:prstTxWarp prst="textNoShape">
              <a:avLst/>
            </a:prstTxWarp>
          </a:bodyPr>
          <a:lstStyle/>
          <a:p>
            <a:endParaRPr lang="en-US"/>
          </a:p>
        </p:txBody>
      </p:sp>
      <p:sp>
        <p:nvSpPr>
          <p:cNvPr id="12" name="Freeform 26"/>
          <p:cNvSpPr>
            <a:spLocks/>
          </p:cNvSpPr>
          <p:nvPr/>
        </p:nvSpPr>
        <p:spPr bwMode="hidden">
          <a:xfrm>
            <a:off x="6076946" y="4074174"/>
            <a:ext cx="3583667" cy="65155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103163" tIns="51581" rIns="103163" bIns="51581" numCol="1" anchor="t" anchorCtr="0" compatLnSpc="1">
            <a:prstTxWarp prst="textNoShape">
              <a:avLst/>
            </a:prstTxWarp>
          </a:bodyPr>
          <a:lstStyle/>
          <a:p>
            <a:endParaRPr lang="en-US"/>
          </a:p>
        </p:txBody>
      </p:sp>
      <p:sp useBgFill="1">
        <p:nvSpPr>
          <p:cNvPr id="13" name="Freeform 10"/>
          <p:cNvSpPr>
            <a:spLocks/>
          </p:cNvSpPr>
          <p:nvPr/>
        </p:nvSpPr>
        <p:spPr bwMode="hidden">
          <a:xfrm>
            <a:off x="229304" y="4058555"/>
            <a:ext cx="9450324" cy="1329875"/>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103163" tIns="51581" rIns="103163" bIns="51581" numCol="1" anchor="t" anchorCtr="0" compatLnSpc="1">
            <a:prstTxWarp prst="textNoShape">
              <a:avLst/>
            </a:prstTxWarp>
          </a:bodyPr>
          <a:lstStyle/>
          <a:p>
            <a:endParaRPr lang="en-US"/>
          </a:p>
        </p:txBody>
      </p:sp>
      <p:sp>
        <p:nvSpPr>
          <p:cNvPr id="2" name="Title 1"/>
          <p:cNvSpPr>
            <a:spLocks noGrp="1"/>
          </p:cNvSpPr>
          <p:nvPr>
            <p:ph type="title"/>
          </p:nvPr>
        </p:nvSpPr>
        <p:spPr>
          <a:xfrm>
            <a:off x="747535" y="2463560"/>
            <a:ext cx="8420100" cy="1524000"/>
          </a:xfrm>
        </p:spPr>
        <p:txBody>
          <a:bodyPr anchor="t">
            <a:normAutofit/>
          </a:bodyPr>
          <a:lstStyle>
            <a:lvl1pPr algn="ctr">
              <a:defRPr sz="5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1312" y="1437449"/>
            <a:ext cx="6952545" cy="939802"/>
          </a:xfrm>
        </p:spPr>
        <p:txBody>
          <a:bodyPr anchor="b">
            <a:normAutofit/>
          </a:bodyPr>
          <a:lstStyle>
            <a:lvl1pPr marL="0" indent="0" algn="ctr">
              <a:buNone/>
              <a:defRPr sz="2300">
                <a:solidFill>
                  <a:srgbClr val="FFFFFF"/>
                </a:solidFill>
              </a:defRPr>
            </a:lvl1pPr>
            <a:lvl2pPr marL="515813" indent="0">
              <a:buNone/>
              <a:defRPr sz="2000">
                <a:solidFill>
                  <a:schemeClr val="tx1">
                    <a:tint val="75000"/>
                  </a:schemeClr>
                </a:solidFill>
              </a:defRPr>
            </a:lvl2pPr>
            <a:lvl3pPr marL="1031626" indent="0">
              <a:buNone/>
              <a:defRPr sz="1800">
                <a:solidFill>
                  <a:schemeClr val="tx1">
                    <a:tint val="75000"/>
                  </a:schemeClr>
                </a:solidFill>
              </a:defRPr>
            </a:lvl3pPr>
            <a:lvl4pPr marL="1547439" indent="0">
              <a:buNone/>
              <a:defRPr sz="1600">
                <a:solidFill>
                  <a:schemeClr val="tx1">
                    <a:tint val="75000"/>
                  </a:schemeClr>
                </a:solidFill>
              </a:defRPr>
            </a:lvl4pPr>
            <a:lvl5pPr marL="2063252" indent="0">
              <a:buNone/>
              <a:defRPr sz="1600">
                <a:solidFill>
                  <a:schemeClr val="tx1">
                    <a:tint val="75000"/>
                  </a:schemeClr>
                </a:solidFill>
              </a:defRPr>
            </a:lvl5pPr>
            <a:lvl6pPr marL="2579065" indent="0">
              <a:buNone/>
              <a:defRPr sz="1600">
                <a:solidFill>
                  <a:schemeClr val="tx1">
                    <a:tint val="75000"/>
                  </a:schemeClr>
                </a:solidFill>
              </a:defRPr>
            </a:lvl6pPr>
            <a:lvl7pPr marL="3094878" indent="0">
              <a:buNone/>
              <a:defRPr sz="1600">
                <a:solidFill>
                  <a:schemeClr val="tx1">
                    <a:tint val="75000"/>
                  </a:schemeClr>
                </a:solidFill>
              </a:defRPr>
            </a:lvl7pPr>
            <a:lvl8pPr marL="3610691" indent="0">
              <a:buNone/>
              <a:defRPr sz="1600">
                <a:solidFill>
                  <a:schemeClr val="tx1">
                    <a:tint val="75000"/>
                  </a:schemeClr>
                </a:solidFill>
              </a:defRPr>
            </a:lvl8pPr>
            <a:lvl9pPr marL="4126504"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1C6A5F4-8889-41C6-8CD8-79490057494E}" type="datetime1">
              <a:rPr lang="ru-RU" smtClean="0"/>
              <a:pPr/>
              <a:t>28.07.2022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7DC3F16D-100C-464C-A068-65CF3F5AC77C}" type="datetime1">
              <a:rPr lang="ru-RU" smtClean="0"/>
              <a:pPr/>
              <a:t>28.07.2022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307DB4B9-4FDC-49E6-B9BB-928CFFB2A881}" type="slidenum">
              <a:rPr lang="ru-RU" smtClean="0"/>
              <a:pPr/>
              <a:t>‹#›</a:t>
            </a:fld>
            <a:endParaRPr lang="ru-RU" dirty="0"/>
          </a:p>
        </p:txBody>
      </p:sp>
      <p:sp>
        <p:nvSpPr>
          <p:cNvPr id="9" name="Content Placeholder 8"/>
          <p:cNvSpPr>
            <a:spLocks noGrp="1"/>
          </p:cNvSpPr>
          <p:nvPr>
            <p:ph sz="quarter" idx="13"/>
          </p:nvPr>
        </p:nvSpPr>
        <p:spPr>
          <a:xfrm>
            <a:off x="733043" y="2679192"/>
            <a:ext cx="4140708"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5032248" y="2679192"/>
            <a:ext cx="4140708"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slow">
    <p:strips dir="l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733044" y="2678113"/>
            <a:ext cx="4140708" cy="639763"/>
          </a:xfrm>
        </p:spPr>
        <p:txBody>
          <a:bodyPr anchor="ctr"/>
          <a:lstStyle>
            <a:lvl1pPr marL="0" indent="0" algn="ctr">
              <a:buNone/>
              <a:defRPr sz="2700" b="0">
                <a:solidFill>
                  <a:schemeClr val="tx2"/>
                </a:solidFill>
                <a:latin typeface="+mj-lt"/>
              </a:defRPr>
            </a:lvl1pPr>
            <a:lvl2pPr marL="515813" indent="0">
              <a:buNone/>
              <a:defRPr sz="2300" b="1"/>
            </a:lvl2pPr>
            <a:lvl3pPr marL="1031626" indent="0">
              <a:buNone/>
              <a:defRPr sz="2000" b="1"/>
            </a:lvl3pPr>
            <a:lvl4pPr marL="1547439" indent="0">
              <a:buNone/>
              <a:defRPr sz="1800" b="1"/>
            </a:lvl4pPr>
            <a:lvl5pPr marL="2063252" indent="0">
              <a:buNone/>
              <a:defRPr sz="1800" b="1"/>
            </a:lvl5pPr>
            <a:lvl6pPr marL="2579065" indent="0">
              <a:buNone/>
              <a:defRPr sz="1800" b="1"/>
            </a:lvl6pPr>
            <a:lvl7pPr marL="3094878" indent="0">
              <a:buNone/>
              <a:defRPr sz="1800" b="1"/>
            </a:lvl7pPr>
            <a:lvl8pPr marL="3610691" indent="0">
              <a:buNone/>
              <a:defRPr sz="1800" b="1"/>
            </a:lvl8pPr>
            <a:lvl9pPr marL="4126504" indent="0">
              <a:buNone/>
              <a:defRPr sz="1800" b="1"/>
            </a:lvl9pPr>
          </a:lstStyle>
          <a:p>
            <a:pPr lvl="0"/>
            <a:r>
              <a:rPr lang="ru-RU" smtClean="0"/>
              <a:t>Образец текста</a:t>
            </a:r>
          </a:p>
        </p:txBody>
      </p:sp>
      <p:sp>
        <p:nvSpPr>
          <p:cNvPr id="4" name="Content Placeholder 3"/>
          <p:cNvSpPr>
            <a:spLocks noGrp="1"/>
          </p:cNvSpPr>
          <p:nvPr>
            <p:ph sz="half" idx="2"/>
          </p:nvPr>
        </p:nvSpPr>
        <p:spPr>
          <a:xfrm>
            <a:off x="733779" y="3429001"/>
            <a:ext cx="4138393" cy="2697163"/>
          </a:xfrm>
        </p:spPr>
        <p:txBody>
          <a:bodyPr/>
          <a:lstStyle>
            <a:lvl1pPr>
              <a:defRPr sz="23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35550" y="2678113"/>
            <a:ext cx="4140708" cy="639763"/>
          </a:xfrm>
        </p:spPr>
        <p:txBody>
          <a:bodyPr anchor="ctr"/>
          <a:lstStyle>
            <a:lvl1pPr marL="0" indent="0" algn="ctr">
              <a:buNone/>
              <a:defRPr sz="2700" b="0" i="0">
                <a:solidFill>
                  <a:schemeClr val="tx2"/>
                </a:solidFill>
                <a:latin typeface="+mj-lt"/>
              </a:defRPr>
            </a:lvl1pPr>
            <a:lvl2pPr marL="515813" indent="0">
              <a:buNone/>
              <a:defRPr sz="2300" b="1"/>
            </a:lvl2pPr>
            <a:lvl3pPr marL="1031626" indent="0">
              <a:buNone/>
              <a:defRPr sz="2000" b="1"/>
            </a:lvl3pPr>
            <a:lvl4pPr marL="1547439" indent="0">
              <a:buNone/>
              <a:defRPr sz="1800" b="1"/>
            </a:lvl4pPr>
            <a:lvl5pPr marL="2063252" indent="0">
              <a:buNone/>
              <a:defRPr sz="1800" b="1"/>
            </a:lvl5pPr>
            <a:lvl6pPr marL="2579065" indent="0">
              <a:buNone/>
              <a:defRPr sz="1800" b="1"/>
            </a:lvl6pPr>
            <a:lvl7pPr marL="3094878" indent="0">
              <a:buNone/>
              <a:defRPr sz="1800" b="1"/>
            </a:lvl7pPr>
            <a:lvl8pPr marL="3610691" indent="0">
              <a:buNone/>
              <a:defRPr sz="1800" b="1"/>
            </a:lvl8pPr>
            <a:lvl9pPr marL="4126504" indent="0">
              <a:buNone/>
              <a:defRPr sz="1800" b="1"/>
            </a:lvl9pPr>
          </a:lstStyle>
          <a:p>
            <a:pPr lvl="0"/>
            <a:r>
              <a:rPr lang="ru-RU" smtClean="0"/>
              <a:t>Образец текста</a:t>
            </a:r>
          </a:p>
        </p:txBody>
      </p:sp>
      <p:sp>
        <p:nvSpPr>
          <p:cNvPr id="6" name="Content Placeholder 5"/>
          <p:cNvSpPr>
            <a:spLocks noGrp="1"/>
          </p:cNvSpPr>
          <p:nvPr>
            <p:ph sz="quarter" idx="4"/>
          </p:nvPr>
        </p:nvSpPr>
        <p:spPr>
          <a:xfrm>
            <a:off x="5032110" y="3429001"/>
            <a:ext cx="4140708" cy="2697163"/>
          </a:xfrm>
        </p:spPr>
        <p:txBody>
          <a:bodyPr/>
          <a:lstStyle>
            <a:lvl1pPr>
              <a:defRPr sz="23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C6364C3-38A5-48FC-B877-E41E0FAA7E5D}" type="datetime1">
              <a:rPr lang="ru-RU" smtClean="0"/>
              <a:pPr/>
              <a:t>28.07.2022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391EE56D-EC6B-4F0A-B665-5C735928518C}" type="datetime1">
              <a:rPr lang="ru-RU" smtClean="0"/>
              <a:pPr/>
              <a:t>28.07.2022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47650" y="228600"/>
            <a:ext cx="9420606"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grpSp>
        <p:nvGrpSpPr>
          <p:cNvPr id="6" name="Group 5"/>
          <p:cNvGrpSpPr>
            <a:grpSpLocks noChangeAspect="1"/>
          </p:cNvGrpSpPr>
          <p:nvPr/>
        </p:nvGrpSpPr>
        <p:grpSpPr bwMode="hidden">
          <a:xfrm>
            <a:off x="229304" y="714191"/>
            <a:ext cx="9450324" cy="1329875"/>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E27ED0C-58F6-48F8-A132-C38D0577374B}" type="datetime1">
              <a:rPr lang="ru-RU" smtClean="0"/>
              <a:pPr/>
              <a:t>28.07.2022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47650" y="228600"/>
            <a:ext cx="9420606"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sp>
        <p:nvSpPr>
          <p:cNvPr id="5" name="Date Placeholder 4"/>
          <p:cNvSpPr>
            <a:spLocks noGrp="1"/>
          </p:cNvSpPr>
          <p:nvPr>
            <p:ph type="dt" sz="half" idx="10"/>
          </p:nvPr>
        </p:nvSpPr>
        <p:spPr/>
        <p:txBody>
          <a:bodyPr/>
          <a:lstStyle/>
          <a:p>
            <a:fld id="{E076C5E4-877C-4138-8BDE-59467F403AD6}" type="datetime1">
              <a:rPr lang="ru-RU" smtClean="0"/>
              <a:pPr/>
              <a:t>28.07.2022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307DB4B9-4FDC-49E6-B9BB-928CFFB2A881}" type="slidenum">
              <a:rPr lang="ru-RU" smtClean="0"/>
              <a:pPr/>
              <a:t>‹#›</a:t>
            </a:fld>
            <a:endParaRPr lang="ru-RU" dirty="0"/>
          </a:p>
        </p:txBody>
      </p:sp>
      <p:sp>
        <p:nvSpPr>
          <p:cNvPr id="4" name="Text Placeholder 3"/>
          <p:cNvSpPr>
            <a:spLocks noGrp="1"/>
          </p:cNvSpPr>
          <p:nvPr>
            <p:ph type="body" sz="half" idx="2"/>
          </p:nvPr>
        </p:nvSpPr>
        <p:spPr>
          <a:xfrm>
            <a:off x="990600" y="3581402"/>
            <a:ext cx="3632200" cy="1905001"/>
          </a:xfrm>
        </p:spPr>
        <p:txBody>
          <a:bodyPr anchor="t">
            <a:normAutofit/>
          </a:bodyPr>
          <a:lstStyle>
            <a:lvl1pPr marL="0" indent="0">
              <a:spcBef>
                <a:spcPts val="0"/>
              </a:spcBef>
              <a:spcAft>
                <a:spcPts val="677"/>
              </a:spcAft>
              <a:buNone/>
              <a:defRPr sz="2000">
                <a:solidFill>
                  <a:schemeClr val="tx2"/>
                </a:solidFill>
              </a:defRPr>
            </a:lvl1pPr>
            <a:lvl2pPr marL="515813" indent="0">
              <a:buNone/>
              <a:defRPr sz="1400"/>
            </a:lvl2pPr>
            <a:lvl3pPr marL="1031626" indent="0">
              <a:buNone/>
              <a:defRPr sz="1100"/>
            </a:lvl3pPr>
            <a:lvl4pPr marL="1547439" indent="0">
              <a:buNone/>
              <a:defRPr sz="1000"/>
            </a:lvl4pPr>
            <a:lvl5pPr marL="2063252" indent="0">
              <a:buNone/>
              <a:defRPr sz="1000"/>
            </a:lvl5pPr>
            <a:lvl6pPr marL="2579065" indent="0">
              <a:buNone/>
              <a:defRPr sz="1000"/>
            </a:lvl6pPr>
            <a:lvl7pPr marL="3094878" indent="0">
              <a:buNone/>
              <a:defRPr sz="1000"/>
            </a:lvl7pPr>
            <a:lvl8pPr marL="3610691" indent="0">
              <a:buNone/>
              <a:defRPr sz="1000"/>
            </a:lvl8pPr>
            <a:lvl9pPr marL="4126504" indent="0">
              <a:buNone/>
              <a:defRPr sz="1000"/>
            </a:lvl9pPr>
          </a:lstStyle>
          <a:p>
            <a:pPr lvl="0"/>
            <a:r>
              <a:rPr lang="ru-RU" smtClean="0"/>
              <a:t>Образец текста</a:t>
            </a:r>
          </a:p>
        </p:txBody>
      </p:sp>
      <p:grpSp>
        <p:nvGrpSpPr>
          <p:cNvPr id="2" name="Group 23"/>
          <p:cNvGrpSpPr>
            <a:grpSpLocks noChangeAspect="1"/>
          </p:cNvGrpSpPr>
          <p:nvPr/>
        </p:nvGrpSpPr>
        <p:grpSpPr bwMode="hidden">
          <a:xfrm>
            <a:off x="229304" y="714191"/>
            <a:ext cx="9450324"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90600" y="2286000"/>
            <a:ext cx="3632200" cy="1252728"/>
          </a:xfrm>
        </p:spPr>
        <p:txBody>
          <a:bodyPr anchor="b">
            <a:noAutofit/>
          </a:bodyPr>
          <a:lstStyle>
            <a:lvl1pPr algn="l">
              <a:defRPr sz="36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5039625" y="1828800"/>
            <a:ext cx="4229416" cy="3810000"/>
          </a:xfrm>
        </p:spPr>
        <p:txBody>
          <a:bodyPr anchor="ctr"/>
          <a:lstStyle>
            <a:lvl1pPr>
              <a:buClr>
                <a:schemeClr val="bg1"/>
              </a:buClr>
              <a:defRPr sz="2500">
                <a:solidFill>
                  <a:schemeClr val="tx2"/>
                </a:solidFill>
              </a:defRPr>
            </a:lvl1pPr>
            <a:lvl2pPr>
              <a:buClr>
                <a:schemeClr val="bg1"/>
              </a:buClr>
              <a:defRPr sz="2300">
                <a:solidFill>
                  <a:schemeClr val="tx2"/>
                </a:solidFill>
              </a:defRPr>
            </a:lvl2pPr>
            <a:lvl3pPr>
              <a:buClr>
                <a:schemeClr val="bg1"/>
              </a:buClr>
              <a:defRPr sz="2000">
                <a:solidFill>
                  <a:schemeClr val="tx2"/>
                </a:solidFill>
              </a:defRPr>
            </a:lvl3pPr>
            <a:lvl4pPr>
              <a:buClr>
                <a:schemeClr val="bg1"/>
              </a:buClr>
              <a:defRPr sz="1800">
                <a:solidFill>
                  <a:schemeClr val="tx2"/>
                </a:solidFill>
              </a:defRPr>
            </a:lvl4pPr>
            <a:lvl5pPr>
              <a:buClr>
                <a:schemeClr val="bg1"/>
              </a:buClr>
              <a:defRPr sz="1800">
                <a:solidFill>
                  <a:schemeClr val="tx2"/>
                </a:solidFill>
              </a:defRPr>
            </a:lvl5pPr>
            <a:lvl6pPr>
              <a:defRPr sz="2300"/>
            </a:lvl6pPr>
            <a:lvl7pPr>
              <a:defRPr sz="2300"/>
            </a:lvl7pPr>
            <a:lvl8pPr>
              <a:defRPr sz="2300"/>
            </a:lvl8pPr>
            <a:lvl9pPr>
              <a:defRPr sz="23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spd="slow">
    <p:strips dir="l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47650" y="228600"/>
            <a:ext cx="9420606"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grpSp>
        <p:nvGrpSpPr>
          <p:cNvPr id="9" name="Group 8"/>
          <p:cNvGrpSpPr>
            <a:grpSpLocks noChangeAspect="1"/>
          </p:cNvGrpSpPr>
          <p:nvPr/>
        </p:nvGrpSpPr>
        <p:grpSpPr bwMode="hidden">
          <a:xfrm>
            <a:off x="229304" y="5353963"/>
            <a:ext cx="9450324"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280338" y="338668"/>
            <a:ext cx="4130365" cy="2429935"/>
          </a:xfrm>
        </p:spPr>
        <p:txBody>
          <a:bodyPr anchor="b">
            <a:normAutofit/>
          </a:bodyPr>
          <a:lstStyle>
            <a:lvl1pPr algn="l">
              <a:defRPr sz="32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5274030" y="2785534"/>
            <a:ext cx="4136673" cy="2421467"/>
          </a:xfrm>
        </p:spPr>
        <p:txBody>
          <a:bodyPr>
            <a:normAutofit/>
          </a:bodyPr>
          <a:lstStyle>
            <a:lvl1pPr marL="0" indent="0">
              <a:buNone/>
              <a:defRPr sz="2000">
                <a:solidFill>
                  <a:srgbClr val="FFFFFF"/>
                </a:solidFill>
              </a:defRPr>
            </a:lvl1pPr>
            <a:lvl2pPr marL="515813" indent="0">
              <a:buNone/>
              <a:defRPr sz="1400"/>
            </a:lvl2pPr>
            <a:lvl3pPr marL="1031626" indent="0">
              <a:buNone/>
              <a:defRPr sz="1100"/>
            </a:lvl3pPr>
            <a:lvl4pPr marL="1547439" indent="0">
              <a:buNone/>
              <a:defRPr sz="1000"/>
            </a:lvl4pPr>
            <a:lvl5pPr marL="2063252" indent="0">
              <a:buNone/>
              <a:defRPr sz="1000"/>
            </a:lvl5pPr>
            <a:lvl6pPr marL="2579065" indent="0">
              <a:buNone/>
              <a:defRPr sz="1000"/>
            </a:lvl6pPr>
            <a:lvl7pPr marL="3094878" indent="0">
              <a:buNone/>
              <a:defRPr sz="1000"/>
            </a:lvl7pPr>
            <a:lvl8pPr marL="3610691" indent="0">
              <a:buNone/>
              <a:defRPr sz="1000"/>
            </a:lvl8pPr>
            <a:lvl9pPr marL="4126504"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740D5DB-5E58-4972-B7BF-0CBE6A5584E4}" type="datetime1">
              <a:rPr lang="ru-RU" smtClean="0"/>
              <a:pPr/>
              <a:t>28.07.2022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307DB4B9-4FDC-49E6-B9BB-928CFFB2A881}" type="slidenum">
              <a:rPr lang="ru-RU" smtClean="0"/>
              <a:pPr/>
              <a:t>‹#›</a:t>
            </a:fld>
            <a:endParaRPr lang="ru-RU" dirty="0"/>
          </a:p>
        </p:txBody>
      </p:sp>
      <p:sp>
        <p:nvSpPr>
          <p:cNvPr id="3" name="Picture Placeholder 2"/>
          <p:cNvSpPr>
            <a:spLocks noGrp="1"/>
          </p:cNvSpPr>
          <p:nvPr>
            <p:ph type="pic" idx="1"/>
          </p:nvPr>
        </p:nvSpPr>
        <p:spPr>
          <a:xfrm>
            <a:off x="908050" y="1371600"/>
            <a:ext cx="386334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600">
                <a:solidFill>
                  <a:schemeClr val="bg1"/>
                </a:solidFill>
              </a:defRPr>
            </a:lvl1pPr>
            <a:lvl2pPr marL="515813" indent="0">
              <a:buNone/>
              <a:defRPr sz="3200"/>
            </a:lvl2pPr>
            <a:lvl3pPr marL="1031626" indent="0">
              <a:buNone/>
              <a:defRPr sz="2700"/>
            </a:lvl3pPr>
            <a:lvl4pPr marL="1547439" indent="0">
              <a:buNone/>
              <a:defRPr sz="2300"/>
            </a:lvl4pPr>
            <a:lvl5pPr marL="2063252" indent="0">
              <a:buNone/>
              <a:defRPr sz="2300"/>
            </a:lvl5pPr>
            <a:lvl6pPr marL="2579065" indent="0">
              <a:buNone/>
              <a:defRPr sz="2300"/>
            </a:lvl6pPr>
            <a:lvl7pPr marL="3094878" indent="0">
              <a:buNone/>
              <a:defRPr sz="2300"/>
            </a:lvl7pPr>
            <a:lvl8pPr marL="3610691" indent="0">
              <a:buNone/>
              <a:defRPr sz="2300"/>
            </a:lvl8pPr>
            <a:lvl9pPr marL="4126504" indent="0">
              <a:buNone/>
              <a:defRPr sz="2300"/>
            </a:lvl9pPr>
          </a:lstStyle>
          <a:p>
            <a:r>
              <a:rPr lang="ru-RU" smtClean="0"/>
              <a:t>Вставка рисунка</a:t>
            </a:r>
            <a:endParaRPr lang="en-US" dirty="0"/>
          </a:p>
        </p:txBody>
      </p:sp>
    </p:spTree>
  </p:cSld>
  <p:clrMapOvr>
    <a:masterClrMapping/>
  </p:clrMapOvr>
  <p:transition spd="slow">
    <p:strips dir="l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47650" y="228600"/>
            <a:ext cx="9420606"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grpSp>
        <p:nvGrpSpPr>
          <p:cNvPr id="8" name="Group 15"/>
          <p:cNvGrpSpPr>
            <a:grpSpLocks noChangeAspect="1"/>
          </p:cNvGrpSpPr>
          <p:nvPr/>
        </p:nvGrpSpPr>
        <p:grpSpPr bwMode="hidden">
          <a:xfrm>
            <a:off x="229304" y="1679429"/>
            <a:ext cx="9450324" cy="1329875"/>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95300" y="338328"/>
            <a:ext cx="8915400" cy="1252728"/>
          </a:xfrm>
          <a:prstGeom prst="rect">
            <a:avLst/>
          </a:prstGeom>
        </p:spPr>
        <p:txBody>
          <a:bodyPr vert="horz" lIns="103163" tIns="51581" rIns="103163" bIns="51581"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593978" y="6250165"/>
            <a:ext cx="4102248" cy="365125"/>
          </a:xfrm>
          <a:prstGeom prst="rect">
            <a:avLst/>
          </a:prstGeom>
        </p:spPr>
        <p:txBody>
          <a:bodyPr vert="horz" lIns="103163" tIns="51581" rIns="103163" bIns="51581" rtlCol="0" anchor="ctr"/>
          <a:lstStyle>
            <a:lvl1pPr algn="r">
              <a:defRPr sz="1100">
                <a:solidFill>
                  <a:schemeClr val="tx2"/>
                </a:solidFill>
              </a:defRPr>
            </a:lvl1pPr>
          </a:lstStyle>
          <a:p>
            <a:fld id="{2D7E5DBD-E553-493E-AAEC-0673C56E8827}" type="datetime1">
              <a:rPr lang="ru-RU" smtClean="0"/>
              <a:pPr/>
              <a:t>28.07.2022</a:t>
            </a:fld>
            <a:endParaRPr lang="ru-RU" dirty="0"/>
          </a:p>
        </p:txBody>
      </p:sp>
      <p:sp>
        <p:nvSpPr>
          <p:cNvPr id="5" name="Footer Placeholder 4"/>
          <p:cNvSpPr>
            <a:spLocks noGrp="1"/>
          </p:cNvSpPr>
          <p:nvPr>
            <p:ph type="ftr" sz="quarter" idx="3"/>
          </p:nvPr>
        </p:nvSpPr>
        <p:spPr>
          <a:xfrm>
            <a:off x="209776" y="6250165"/>
            <a:ext cx="4102249" cy="365125"/>
          </a:xfrm>
          <a:prstGeom prst="rect">
            <a:avLst/>
          </a:prstGeom>
        </p:spPr>
        <p:txBody>
          <a:bodyPr vert="horz" lIns="103163" tIns="51581" rIns="103163" bIns="51581" rtlCol="0" anchor="ctr"/>
          <a:lstStyle>
            <a:lvl1pPr algn="l">
              <a:defRPr sz="1100">
                <a:solidFill>
                  <a:schemeClr val="tx2"/>
                </a:solidFill>
              </a:defRPr>
            </a:lvl1pPr>
          </a:lstStyle>
          <a:p>
            <a:endParaRPr lang="ru-RU" dirty="0"/>
          </a:p>
        </p:txBody>
      </p:sp>
      <p:sp>
        <p:nvSpPr>
          <p:cNvPr id="6" name="Slide Number Placeholder 5"/>
          <p:cNvSpPr>
            <a:spLocks noGrp="1"/>
          </p:cNvSpPr>
          <p:nvPr>
            <p:ph type="sldNum" sz="quarter" idx="4"/>
          </p:nvPr>
        </p:nvSpPr>
        <p:spPr>
          <a:xfrm>
            <a:off x="4323679" y="6250165"/>
            <a:ext cx="1258645" cy="365125"/>
          </a:xfrm>
          <a:prstGeom prst="rect">
            <a:avLst/>
          </a:prstGeom>
        </p:spPr>
        <p:txBody>
          <a:bodyPr vert="horz" lIns="103163" tIns="51581" rIns="103163" bIns="51581" rtlCol="0" anchor="ctr"/>
          <a:lstStyle>
            <a:lvl1pPr algn="ctr">
              <a:defRPr sz="1100">
                <a:solidFill>
                  <a:schemeClr val="tx2"/>
                </a:solidFill>
              </a:defRPr>
            </a:lvl1pPr>
          </a:lstStyle>
          <a:p>
            <a:fld id="{307DB4B9-4FDC-49E6-B9BB-928CFFB2A881}" type="slidenum">
              <a:rPr lang="ru-RU" smtClean="0"/>
              <a:pPr/>
              <a:t>‹#›</a:t>
            </a:fld>
            <a:endParaRPr lang="ru-RU" dirty="0"/>
          </a:p>
        </p:txBody>
      </p:sp>
      <p:sp>
        <p:nvSpPr>
          <p:cNvPr id="3" name="Text Placeholder 2"/>
          <p:cNvSpPr>
            <a:spLocks noGrp="1"/>
          </p:cNvSpPr>
          <p:nvPr>
            <p:ph type="body" idx="1"/>
          </p:nvPr>
        </p:nvSpPr>
        <p:spPr>
          <a:xfrm>
            <a:off x="944741" y="2675467"/>
            <a:ext cx="8025694" cy="3450696"/>
          </a:xfrm>
          <a:prstGeom prst="rect">
            <a:avLst/>
          </a:prstGeom>
        </p:spPr>
        <p:txBody>
          <a:bodyPr vert="horz" lIns="103163" tIns="51581" rIns="103163" bIns="51581"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Lst>
  <p:transition spd="slow">
    <p:strips dir="ld"/>
  </p:transition>
  <p:timing>
    <p:tnLst>
      <p:par>
        <p:cTn id="1" dur="indefinite" restart="never" nodeType="tmRoot"/>
      </p:par>
    </p:tnLst>
  </p:timing>
  <p:hf hdr="0" ftr="0" dt="0"/>
  <p:txStyles>
    <p:titleStyle>
      <a:lvl1pPr algn="ctr" defTabSz="1031626" rtl="0" eaLnBrk="1" latinLnBrk="0" hangingPunct="1">
        <a:spcBef>
          <a:spcPct val="0"/>
        </a:spcBef>
        <a:buNone/>
        <a:defRPr sz="50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9488" indent="-309488" algn="l" defTabSz="1031626" rtl="0" eaLnBrk="1" latinLnBrk="0" hangingPunct="1">
        <a:spcBef>
          <a:spcPct val="20000"/>
        </a:spcBef>
        <a:buClr>
          <a:schemeClr val="accent1"/>
        </a:buClr>
        <a:buSzPct val="100000"/>
        <a:buFont typeface="Symbol" pitchFamily="18" charset="2"/>
        <a:buChar char=""/>
        <a:defRPr sz="2700" kern="1200">
          <a:solidFill>
            <a:schemeClr val="tx2"/>
          </a:solidFill>
          <a:latin typeface="+mn-lt"/>
          <a:ea typeface="+mn-ea"/>
          <a:cs typeface="+mn-cs"/>
        </a:defRPr>
      </a:lvl1pPr>
      <a:lvl2pPr marL="650140" indent="-309488" algn="l" defTabSz="1031626" rtl="0" eaLnBrk="1" latinLnBrk="0" hangingPunct="1">
        <a:spcBef>
          <a:spcPct val="20000"/>
        </a:spcBef>
        <a:buClr>
          <a:schemeClr val="accent1"/>
        </a:buClr>
        <a:buSzPct val="100000"/>
        <a:buFont typeface="Symbol" pitchFamily="18" charset="2"/>
        <a:buChar char=""/>
        <a:defRPr sz="2500" kern="1200">
          <a:solidFill>
            <a:schemeClr val="tx2"/>
          </a:solidFill>
          <a:latin typeface="+mn-lt"/>
          <a:ea typeface="+mn-ea"/>
          <a:cs typeface="+mn-cs"/>
        </a:defRPr>
      </a:lvl2pPr>
      <a:lvl3pPr marL="965359" indent="-257907" algn="l" defTabSz="1031626" rtl="0" eaLnBrk="1" latinLnBrk="0" hangingPunct="1">
        <a:spcBef>
          <a:spcPct val="20000"/>
        </a:spcBef>
        <a:buClr>
          <a:schemeClr val="accent1"/>
        </a:buClr>
        <a:buSzPct val="100000"/>
        <a:buFont typeface="Symbol" pitchFamily="18" charset="2"/>
        <a:buChar char=""/>
        <a:defRPr sz="2300" kern="1200">
          <a:solidFill>
            <a:schemeClr val="tx2"/>
          </a:solidFill>
          <a:latin typeface="+mn-lt"/>
          <a:ea typeface="+mn-ea"/>
          <a:cs typeface="+mn-cs"/>
        </a:defRPr>
      </a:lvl3pPr>
      <a:lvl4pPr marL="1289533" indent="-257907" algn="l" defTabSz="1031626"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4pPr>
      <a:lvl5pPr marL="1650602" indent="-257907" algn="l" defTabSz="1031626"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5pPr>
      <a:lvl6pPr marL="2011671" indent="-257907" algn="l" defTabSz="1031626" rtl="0" eaLnBrk="1" latinLnBrk="0" hangingPunct="1">
        <a:spcBef>
          <a:spcPts val="433"/>
        </a:spcBef>
        <a:buClr>
          <a:schemeClr val="accent1"/>
        </a:buClr>
        <a:buFont typeface="Symbol" pitchFamily="18" charset="2"/>
        <a:buChar char="*"/>
        <a:defRPr sz="1600" kern="1200">
          <a:solidFill>
            <a:schemeClr val="tx2"/>
          </a:solidFill>
          <a:latin typeface="+mn-lt"/>
          <a:ea typeface="+mn-ea"/>
          <a:cs typeface="+mn-cs"/>
        </a:defRPr>
      </a:lvl6pPr>
      <a:lvl7pPr marL="2372740" indent="-257907" algn="l" defTabSz="1031626" rtl="0" eaLnBrk="1" latinLnBrk="0" hangingPunct="1">
        <a:spcBef>
          <a:spcPts val="433"/>
        </a:spcBef>
        <a:buClr>
          <a:schemeClr val="accent1"/>
        </a:buClr>
        <a:buFont typeface="Symbol" pitchFamily="18" charset="2"/>
        <a:buChar char="*"/>
        <a:defRPr sz="1600" kern="1200">
          <a:solidFill>
            <a:schemeClr val="tx2"/>
          </a:solidFill>
          <a:latin typeface="+mn-lt"/>
          <a:ea typeface="+mn-ea"/>
          <a:cs typeface="+mn-cs"/>
        </a:defRPr>
      </a:lvl7pPr>
      <a:lvl8pPr marL="2733809" indent="-257907" algn="l" defTabSz="1031626" rtl="0" eaLnBrk="1" latinLnBrk="0" hangingPunct="1">
        <a:spcBef>
          <a:spcPts val="433"/>
        </a:spcBef>
        <a:buClr>
          <a:schemeClr val="accent1"/>
        </a:buClr>
        <a:buFont typeface="Symbol" pitchFamily="18" charset="2"/>
        <a:buChar char="*"/>
        <a:defRPr sz="1600" kern="1200">
          <a:solidFill>
            <a:schemeClr val="tx2"/>
          </a:solidFill>
          <a:latin typeface="+mn-lt"/>
          <a:ea typeface="+mn-ea"/>
          <a:cs typeface="+mn-cs"/>
        </a:defRPr>
      </a:lvl8pPr>
      <a:lvl9pPr marL="3094878" indent="-257907" algn="l" defTabSz="1031626" rtl="0" eaLnBrk="1" latinLnBrk="0" hangingPunct="1">
        <a:spcBef>
          <a:spcPts val="433"/>
        </a:spcBef>
        <a:buClr>
          <a:schemeClr val="accent1"/>
        </a:buClr>
        <a:buFont typeface="Symbol" pitchFamily="18" charset="2"/>
        <a:buChar char="*"/>
        <a:defRPr sz="1600" kern="1200">
          <a:solidFill>
            <a:schemeClr val="tx2"/>
          </a:solidFill>
          <a:latin typeface="+mn-lt"/>
          <a:ea typeface="+mn-ea"/>
          <a:cs typeface="+mn-cs"/>
        </a:defRPr>
      </a:lvl9pPr>
    </p:bodyStyle>
    <p:otherStyle>
      <a:defPPr>
        <a:defRPr lang="en-US"/>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consultantplus://offline/ref=72F829F449230443F57337F55E20960288C77B92DE2D922EDF2B9C2224423358A8D1733D6777875E7A9EFB241744FCO"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consultantplus://offline/ref=2F9CC4E31FD5AFEFC0DCE87034EE6778DCEE3ADE3C2BD6A80DC05F419D5F9EA6F8DDCE492C0BF1474616C510EB703BA5161BC02B666DAA626707735DODNBH" TargetMode="External"/><Relationship Id="rId2" Type="http://schemas.openxmlformats.org/officeDocument/2006/relationships/hyperlink" Target="consultantplus://offline/ref=6BE4BE7014AAC31C470D6FE440121483AFFCBA52CD24AE3C0608F52885A28B04E43C22628DC69CB3BE8D35C2FE51B494FAAB887848058AB38D41FF02L7M1H" TargetMode="External"/><Relationship Id="rId1" Type="http://schemas.openxmlformats.org/officeDocument/2006/relationships/slideLayout" Target="../slideLayouts/slideLayout2.xml"/><Relationship Id="rId5" Type="http://schemas.openxmlformats.org/officeDocument/2006/relationships/hyperlink" Target="consultantplus://offline/ref=F5EDF2DF8F7EC3B23B14B7F4674042EE1DCA59B2D41E3A395F9FDD75B57463A5007CDBC1A04CDA9F0A9BE35DE603641CB9404D6EE2C9E5B1DC98BCB8P9Q0H" TargetMode="External"/><Relationship Id="rId4" Type="http://schemas.openxmlformats.org/officeDocument/2006/relationships/hyperlink" Target="consultantplus://offline/ref=2F9CC4E31FD5AFEFC0DCE87034EE6778DCEE3ADE3C2BD6A80DC05F419D5F9EA6F8DDCE492C0BF1474616C510EC703BA5161BC02B666DAA626707735DODNBH"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consultantplus://offline/ref=1CA6BFE7CDBB8FA7EE9ACA1DD05B1EB07F7EE6B43188B50C47018DC4062390A6BEDF0FA18FED902C508A18DAFCBCB913C7DA27E34EA99A04A25AB7AEp3RB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consultantplus://offline/ref=54FD76F6974AB74596D7CB15E7B1E2D3E5699896B923B3FBB02FB7583D7B4A8F8D03BF07A6027351E8CE460BF8B4A14F0425CD12B8DA3DDCE45A49DAi5fAH"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consultantplus://offline/ref=DF96B0BECAC5806843868E16987544A6A33C3C57C5C33093DC8196E4955F3A41D287659153D3213F6942E2E5536A5E89ECE50FEEBE6AB68B94C2E824yEJDO"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consultantplus://offline/ref=92DCA71B6F61E9B1CC831AE28B6B62D54F092C2E738EFC0540AADB074F233955841F064B166F15AB2F1696E6499F3348BA13D006026190X3A7F" TargetMode="External"/><Relationship Id="rId2" Type="http://schemas.openxmlformats.org/officeDocument/2006/relationships/hyperlink" Target="consultantplus://offline/ref=DF96B0BECAC5806843868E16987544A6A33C3C57C5C33093DC8196E4955F3A41D287659153D3213F6942E2E5536A5E89ECE50FEEBE6AB68B94C2E824yEJDO"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mailto:kleverkirov@mail.ru" TargetMode="External"/><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hyperlink" Target="consultantplus://offline/ref=DF96B0BECAC5806843868E16987544A6A33C3C57C5C33093DC8196E4955F3A41D287659153D3213F6942E2E5536A5E89ECE50FEEBE6AB68B94C2E824yEJDO"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consultantplus://offline/ref=DF96B0BECAC5806843868E16987544A6A33C3C57C5C33093DC8196E4955F3A41D287659153D3213F6942E2E5536A5E89ECE50FEEBE6AB68B94C2E824yEJDO"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32520" y="2924944"/>
            <a:ext cx="8568952" cy="1656184"/>
          </a:xfrm>
        </p:spPr>
        <p:txBody>
          <a:bodyPr>
            <a:noAutofit/>
          </a:bodyPr>
          <a:lstStyle/>
          <a:p>
            <a:r>
              <a:rPr lang="ru-RU" sz="3200" b="1" dirty="0" smtClean="0">
                <a:solidFill>
                  <a:schemeClr val="tx1"/>
                </a:solidFill>
                <a:latin typeface="Times New Roman" pitchFamily="18" charset="0"/>
                <a:cs typeface="Times New Roman" pitchFamily="18" charset="0"/>
              </a:rPr>
              <a:t>Порядок проведения конкурсного отбора на предоставление сельскохозяйственным потребительским кооперативам грантов на развитие материально-технической базы</a:t>
            </a:r>
            <a:endParaRPr lang="ru-RU" sz="3200" b="1"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782870" y="6237312"/>
            <a:ext cx="2883903" cy="432048"/>
          </a:xfrm>
        </p:spPr>
        <p:txBody>
          <a:bodyPr>
            <a:normAutofit lnSpcReduction="10000"/>
          </a:bodyPr>
          <a:lstStyle/>
          <a:p>
            <a:pPr algn="ctr"/>
            <a:r>
              <a:rPr lang="ru-RU" b="1" dirty="0" smtClean="0">
                <a:solidFill>
                  <a:srgbClr val="002060"/>
                </a:solidFill>
                <a:latin typeface="Times New Roman" pitchFamily="18" charset="0"/>
                <a:cs typeface="Times New Roman" pitchFamily="18" charset="0"/>
              </a:rPr>
              <a:t>г. Киров - 2022</a:t>
            </a:r>
            <a:endParaRPr lang="ru-RU" b="1" dirty="0">
              <a:solidFill>
                <a:srgbClr val="002060"/>
              </a:solidFill>
              <a:latin typeface="Times New Roman" pitchFamily="18" charset="0"/>
              <a:cs typeface="Times New Roman" pitchFamily="18" charset="0"/>
            </a:endParaRPr>
          </a:p>
        </p:txBody>
      </p:sp>
      <p:pic>
        <p:nvPicPr>
          <p:cNvPr id="4" name="Picture 17" descr="Kirov_"/>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19555" y="356659"/>
            <a:ext cx="859896" cy="1057277"/>
          </a:xfrm>
          <a:prstGeom prst="rect">
            <a:avLst/>
          </a:prstGeom>
          <a:noFill/>
          <a:ln w="9525">
            <a:noFill/>
            <a:miter lim="800000"/>
            <a:headEnd/>
            <a:tailEnd/>
          </a:ln>
        </p:spPr>
      </p:pic>
      <p:sp>
        <p:nvSpPr>
          <p:cNvPr id="5" name="Прямоугольник 4"/>
          <p:cNvSpPr/>
          <p:nvPr/>
        </p:nvSpPr>
        <p:spPr>
          <a:xfrm>
            <a:off x="1520619" y="549842"/>
            <a:ext cx="7254806" cy="719723"/>
          </a:xfrm>
          <a:prstGeom prst="rect">
            <a:avLst/>
          </a:prstGeom>
        </p:spPr>
        <p:txBody>
          <a:bodyPr wrap="square" lIns="103163" tIns="51581" rIns="103163" bIns="51581">
            <a:spAutoFit/>
          </a:bodyPr>
          <a:lstStyle/>
          <a:p>
            <a:pPr algn="ctr">
              <a:defRPr/>
            </a:pPr>
            <a:r>
              <a:rPr lang="ru-RU" b="1" dirty="0" smtClean="0">
                <a:ln w="12700">
                  <a:solidFill>
                    <a:srgbClr val="4F271C">
                      <a:satMod val="155000"/>
                    </a:srgbClr>
                  </a:solidFill>
                  <a:prstDash val="solid"/>
                </a:ln>
                <a:solidFill>
                  <a:schemeClr val="accent5">
                    <a:lumMod val="60000"/>
                    <a:lumOff val="4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Министерство  </a:t>
            </a:r>
            <a:r>
              <a:rPr lang="ru-RU" b="1" dirty="0">
                <a:ln w="12700">
                  <a:solidFill>
                    <a:srgbClr val="4F271C">
                      <a:satMod val="155000"/>
                    </a:srgbClr>
                  </a:solidFill>
                  <a:prstDash val="solid"/>
                </a:ln>
                <a:solidFill>
                  <a:schemeClr val="accent5">
                    <a:lumMod val="60000"/>
                    <a:lumOff val="4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сельского хозяйства и продовольствия Кировской области</a:t>
            </a:r>
          </a:p>
        </p:txBody>
      </p:sp>
    </p:spTree>
  </p:cSld>
  <p:clrMapOvr>
    <a:masterClrMapping/>
  </p:clrMapOvr>
  <p:transition spd="slow">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75143" y="528811"/>
            <a:ext cx="5290162" cy="1569660"/>
          </a:xfrm>
          <a:prstGeom prst="rect">
            <a:avLst/>
          </a:prstGeom>
          <a:noFill/>
        </p:spPr>
        <p:txBody>
          <a:bodyPr wrap="square" rtlCol="0">
            <a:spAutoFit/>
          </a:bodyPr>
          <a:lstStyle/>
          <a:p>
            <a:pPr algn="ctr"/>
            <a:endParaRPr lang="ru-RU" sz="3200" b="1" dirty="0" smtClean="0">
              <a:solidFill>
                <a:srgbClr val="C00000"/>
              </a:solidFill>
              <a:latin typeface="Times New Roman" panose="02020603050405020304" pitchFamily="18" charset="0"/>
              <a:cs typeface="Times New Roman" panose="02020603050405020304" pitchFamily="18" charset="0"/>
            </a:endParaRPr>
          </a:p>
          <a:p>
            <a:pPr algn="ctr"/>
            <a:endParaRPr lang="ru-RU" sz="3200" b="1" dirty="0" smtClean="0">
              <a:solidFill>
                <a:srgbClr val="C00000"/>
              </a:solidFill>
              <a:latin typeface="Times New Roman" panose="02020603050405020304" pitchFamily="18" charset="0"/>
              <a:cs typeface="Times New Roman" panose="02020603050405020304" pitchFamily="18" charset="0"/>
            </a:endParaRPr>
          </a:p>
          <a:p>
            <a:pPr algn="ctr"/>
            <a:r>
              <a:rPr lang="ru-RU" sz="3200" b="1" dirty="0" smtClean="0">
                <a:solidFill>
                  <a:srgbClr val="C00000"/>
                </a:solidFill>
                <a:latin typeface="Times New Roman" panose="02020603050405020304" pitchFamily="18" charset="0"/>
                <a:cs typeface="Times New Roman" panose="02020603050405020304" pitchFamily="18" charset="0"/>
              </a:rPr>
              <a:t>Результаты  конкурса </a:t>
            </a:r>
            <a:endParaRPr lang="ru-RU" sz="3200" b="1" dirty="0">
              <a:solidFill>
                <a:srgbClr val="C00000"/>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print"/>
          <a:stretch>
            <a:fillRect/>
          </a:stretch>
        </p:blipFill>
        <p:spPr>
          <a:xfrm>
            <a:off x="416872" y="2774152"/>
            <a:ext cx="2591911" cy="2664296"/>
          </a:xfrm>
          <a:prstGeom prst="rect">
            <a:avLst/>
          </a:prstGeom>
        </p:spPr>
      </p:pic>
      <p:sp>
        <p:nvSpPr>
          <p:cNvPr id="4" name="Стрелка вправо 3"/>
          <p:cNvSpPr/>
          <p:nvPr/>
        </p:nvSpPr>
        <p:spPr>
          <a:xfrm>
            <a:off x="5197169" y="3284984"/>
            <a:ext cx="1781289" cy="112372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113240" y="1844824"/>
            <a:ext cx="2520280" cy="5016758"/>
          </a:xfrm>
          <a:prstGeom prst="rect">
            <a:avLst/>
          </a:prstGeom>
          <a:noFill/>
        </p:spPr>
        <p:txBody>
          <a:bodyPr wrap="square" rtlCol="0">
            <a:spAutoFit/>
          </a:bodyPr>
          <a:lstStyle/>
          <a:p>
            <a:pPr algn="ctr"/>
            <a:r>
              <a:rPr lang="ru-RU" sz="2000" b="1" dirty="0" smtClean="0">
                <a:solidFill>
                  <a:srgbClr val="7030A0"/>
                </a:solidFill>
              </a:rPr>
              <a:t>Направляет заявителям письменные уведомления о решениях, принятых по результатам их участия в конкурсе, принимает распоряжение о победителях конкурса, размещает на едином портале  и на сайте министерства</a:t>
            </a:r>
            <a:endParaRPr lang="ru-RU" sz="2000" b="1" dirty="0">
              <a:solidFill>
                <a:srgbClr val="7030A0"/>
              </a:solidFill>
            </a:endParaRPr>
          </a:p>
        </p:txBody>
      </p:sp>
      <p:sp>
        <p:nvSpPr>
          <p:cNvPr id="8" name="TextBox 7"/>
          <p:cNvSpPr txBox="1"/>
          <p:nvPr/>
        </p:nvSpPr>
        <p:spPr>
          <a:xfrm>
            <a:off x="3224808" y="2982916"/>
            <a:ext cx="1800200" cy="2246769"/>
          </a:xfrm>
          <a:prstGeom prst="rect">
            <a:avLst/>
          </a:prstGeom>
          <a:noFill/>
        </p:spPr>
        <p:txBody>
          <a:bodyPr wrap="square" rtlCol="0">
            <a:spAutoFit/>
          </a:bodyPr>
          <a:lstStyle/>
          <a:p>
            <a:pPr algn="ctr"/>
            <a:r>
              <a:rPr lang="ru-RU" b="1" dirty="0" smtClean="0">
                <a:solidFill>
                  <a:srgbClr val="FF0000"/>
                </a:solidFill>
              </a:rPr>
              <a:t>В течение 14 календарных дней после принятия решения конкурсной комиссией</a:t>
            </a:r>
            <a:endParaRPr lang="ru-RU" b="1" dirty="0">
              <a:solidFill>
                <a:srgbClr val="FF0000"/>
              </a:solidFill>
            </a:endParaRPr>
          </a:p>
        </p:txBody>
      </p:sp>
      <p:pic>
        <p:nvPicPr>
          <p:cNvPr id="3076" name="Picture 4" descr="https://im2-tub-ru.yandex.net/i?id=a952d9c8c2d9297fc5244fb8468fddf1-l&amp;n=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057" y="821198"/>
            <a:ext cx="2034037" cy="174370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im2-tub-ru.yandex.net/i?id=7fccff6c9d30f04638336276a4a55deb&amp;n=33&amp;h=215&amp;w=3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62298" y="4869159"/>
            <a:ext cx="2251029" cy="1844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2435588"/>
      </p:ext>
    </p:extLst>
  </p:cSld>
  <p:clrMapOvr>
    <a:masterClrMapping/>
  </p:clrMapOvr>
  <p:transition spd="slow">
    <p:strips dir="l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8544" y="548680"/>
            <a:ext cx="8208912" cy="156966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ru-RU" sz="3200" b="1" u="sng" dirty="0" smtClean="0">
                <a:solidFill>
                  <a:srgbClr val="C00000"/>
                </a:solidFill>
                <a:latin typeface="Times New Roman" panose="02020603050405020304" pitchFamily="18" charset="0"/>
                <a:cs typeface="Times New Roman" panose="02020603050405020304" pitchFamily="18" charset="0"/>
              </a:rPr>
              <a:t>Заключение соглашения и перечисление средств гранта планируется </a:t>
            </a:r>
          </a:p>
          <a:p>
            <a:pPr algn="ctr"/>
            <a:r>
              <a:rPr lang="ru-RU" sz="3200" b="1" u="sng" dirty="0" smtClean="0">
                <a:solidFill>
                  <a:srgbClr val="C00000"/>
                </a:solidFill>
                <a:latin typeface="Times New Roman" panose="02020603050405020304" pitchFamily="18" charset="0"/>
                <a:cs typeface="Times New Roman" panose="02020603050405020304" pitchFamily="18" charset="0"/>
              </a:rPr>
              <a:t>в апреле  2022 года </a:t>
            </a:r>
            <a:endParaRPr lang="ru-RU" sz="3200" b="1" u="sng" dirty="0">
              <a:solidFill>
                <a:srgbClr val="C00000"/>
              </a:solidFill>
              <a:latin typeface="Times New Roman" panose="02020603050405020304" pitchFamily="18" charset="0"/>
              <a:cs typeface="Times New Roman" panose="02020603050405020304" pitchFamily="18" charset="0"/>
            </a:endParaRPr>
          </a:p>
        </p:txBody>
      </p:sp>
      <p:pic>
        <p:nvPicPr>
          <p:cNvPr id="2050" name="Picture 2" descr="https://im1-tub-ru.yandex.net/i?id=b6d419292234eaf1828bf8753de1589a-l&amp;n=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1902" y="2204864"/>
            <a:ext cx="1678627" cy="142020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72480" y="3511239"/>
            <a:ext cx="2178050" cy="830997"/>
          </a:xfrm>
          <a:prstGeom prst="rect">
            <a:avLst/>
          </a:prstGeom>
          <a:noFill/>
        </p:spPr>
        <p:txBody>
          <a:bodyPr wrap="square" rtlCol="0">
            <a:spAutoFit/>
          </a:bodyPr>
          <a:lstStyle/>
          <a:p>
            <a:pPr algn="ctr"/>
            <a:r>
              <a:rPr lang="ru-RU" sz="2400" b="1" i="1" dirty="0" smtClean="0">
                <a:latin typeface="Times New Roman" panose="02020603050405020304" pitchFamily="18" charset="0"/>
                <a:cs typeface="Times New Roman" panose="02020603050405020304" pitchFamily="18" charset="0"/>
              </a:rPr>
              <a:t>Победитель конкурса </a:t>
            </a:r>
            <a:endParaRPr lang="ru-RU" sz="2400" b="1" i="1" dirty="0">
              <a:latin typeface="Times New Roman" panose="02020603050405020304" pitchFamily="18" charset="0"/>
              <a:cs typeface="Times New Roman" panose="02020603050405020304" pitchFamily="18" charset="0"/>
            </a:endParaRPr>
          </a:p>
        </p:txBody>
      </p:sp>
      <p:sp>
        <p:nvSpPr>
          <p:cNvPr id="4" name="Стрелка вправо 3"/>
          <p:cNvSpPr/>
          <p:nvPr/>
        </p:nvSpPr>
        <p:spPr>
          <a:xfrm>
            <a:off x="3296816" y="2276872"/>
            <a:ext cx="2291508" cy="1740665"/>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3152800" y="2852936"/>
            <a:ext cx="2088232" cy="461665"/>
          </a:xfrm>
          <a:prstGeom prst="rect">
            <a:avLst/>
          </a:prstGeom>
          <a:solidFill>
            <a:srgbClr val="FFC000"/>
          </a:solid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Заключает </a:t>
            </a:r>
            <a:endParaRPr lang="ru-RU" sz="2400" b="1" dirty="0">
              <a:latin typeface="Times New Roman" panose="02020603050405020304" pitchFamily="18" charset="0"/>
              <a:cs typeface="Times New Roman" panose="02020603050405020304" pitchFamily="18" charset="0"/>
            </a:endParaRPr>
          </a:p>
        </p:txBody>
      </p:sp>
      <p:pic>
        <p:nvPicPr>
          <p:cNvPr id="2052" name="Picture 4" descr="https://im3-tub-ru.yandex.net/i?id=c3450803c09729d7eb882d5ca20c57dd-l&amp;n=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3200" y="2204864"/>
            <a:ext cx="2448272" cy="129614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529064" y="3717032"/>
            <a:ext cx="4032448" cy="1323439"/>
          </a:xfrm>
          <a:prstGeom prst="rect">
            <a:avLst/>
          </a:prstGeom>
          <a:noFill/>
        </p:spPr>
        <p:txBody>
          <a:bodyPr wrap="square" rtlCol="0">
            <a:spAutoFit/>
          </a:bodyPr>
          <a:lstStyle/>
          <a:p>
            <a:pPr algn="ctr"/>
            <a:r>
              <a:rPr lang="ru-RU" sz="2000" b="1" i="1" dirty="0" smtClean="0">
                <a:latin typeface="Times New Roman" panose="02020603050405020304" pitchFamily="18" charset="0"/>
                <a:cs typeface="Times New Roman" panose="02020603050405020304" pitchFamily="18" charset="0"/>
              </a:rPr>
              <a:t>Соглашение с министерством сельского хозяйства и продовольствия Кировской области </a:t>
            </a:r>
            <a:endParaRPr lang="ru-RU" sz="2000" b="1" i="1" dirty="0">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4" cstate="print"/>
          <a:stretch>
            <a:fillRect/>
          </a:stretch>
        </p:blipFill>
        <p:spPr>
          <a:xfrm>
            <a:off x="617459" y="5157192"/>
            <a:ext cx="2220246" cy="1440160"/>
          </a:xfrm>
          <a:prstGeom prst="rect">
            <a:avLst/>
          </a:prstGeom>
        </p:spPr>
      </p:pic>
      <p:sp>
        <p:nvSpPr>
          <p:cNvPr id="7" name="Стрелка вправо 6"/>
          <p:cNvSpPr/>
          <p:nvPr/>
        </p:nvSpPr>
        <p:spPr>
          <a:xfrm>
            <a:off x="3440832" y="4797152"/>
            <a:ext cx="2304256" cy="1672975"/>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3544676" y="5301208"/>
            <a:ext cx="2272420"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Перечисляет грант</a:t>
            </a:r>
            <a:endParaRPr lang="ru-RU" sz="24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5817096" y="5013176"/>
            <a:ext cx="3888432" cy="1631216"/>
          </a:xfrm>
          <a:prstGeom prst="rect">
            <a:avLst/>
          </a:prstGeom>
          <a:noFill/>
        </p:spPr>
        <p:txBody>
          <a:bodyPr wrap="square" rtlCol="0">
            <a:spAutoFit/>
          </a:bodyPr>
          <a:lstStyle/>
          <a:p>
            <a:pPr marL="342900" indent="22225" algn="just"/>
            <a:r>
              <a:rPr lang="ru-RU" b="1" dirty="0" smtClean="0">
                <a:solidFill>
                  <a:srgbClr val="FF0000"/>
                </a:solidFill>
                <a:latin typeface="Times New Roman" panose="02020603050405020304" pitchFamily="18" charset="0"/>
                <a:cs typeface="Times New Roman" panose="02020603050405020304" pitchFamily="18" charset="0"/>
              </a:rPr>
              <a:t>На лицевой счет кооператива, открытого в министерстве финансов</a:t>
            </a:r>
            <a:r>
              <a:rPr lang="ru-RU" b="1" dirty="0" smtClean="0">
                <a:solidFill>
                  <a:schemeClr val="tx2">
                    <a:lumMod val="75000"/>
                  </a:schemeClr>
                </a:solidFill>
                <a:latin typeface="Times New Roman" pitchFamily="18" charset="0"/>
                <a:cs typeface="Times New Roman" pitchFamily="18" charset="0"/>
              </a:rPr>
              <a:t>  </a:t>
            </a:r>
            <a:r>
              <a:rPr lang="ru-RU" b="1" dirty="0" smtClean="0">
                <a:solidFill>
                  <a:srgbClr val="FF0000"/>
                </a:solidFill>
                <a:latin typeface="Times New Roman" pitchFamily="18" charset="0"/>
                <a:cs typeface="Times New Roman" pitchFamily="18" charset="0"/>
              </a:rPr>
              <a:t>Кировской области</a:t>
            </a:r>
            <a:endParaRPr lang="ru-RU" b="1" dirty="0">
              <a:solidFill>
                <a:srgbClr val="FF0000"/>
              </a:solidFill>
              <a:latin typeface="Times New Roman" pitchFamily="18" charset="0"/>
              <a:cs typeface="Times New Roman" pitchFamily="18" charset="0"/>
            </a:endParaRPr>
          </a:p>
          <a:p>
            <a:pPr marL="342900" indent="22225" algn="just"/>
            <a:endParaRPr lang="ru-RU" b="1" dirty="0" smtClean="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1349190"/>
      </p:ext>
    </p:extLst>
  </p:cSld>
  <p:clrMapOvr>
    <a:masterClrMapping/>
  </p:clrMapOvr>
  <p:transition spd="slow">
    <p:strips dir="l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6506" y="0"/>
            <a:ext cx="8915400" cy="1124744"/>
          </a:xfrm>
        </p:spPr>
        <p:txBody>
          <a:bodyPr>
            <a:noAutofit/>
          </a:bodyPr>
          <a:lstStyle/>
          <a:p>
            <a:r>
              <a:rPr lang="ru-RU" sz="2300" b="1" dirty="0" smtClean="0">
                <a:solidFill>
                  <a:schemeClr val="tx1"/>
                </a:solidFill>
                <a:latin typeface="Arial" panose="020B0604020202020204" pitchFamily="34" charset="0"/>
                <a:cs typeface="Arial" panose="020B0604020202020204" pitchFamily="34" charset="0"/>
              </a:rPr>
              <a:t> </a:t>
            </a:r>
            <a:endParaRPr lang="ru-RU" sz="2300" b="1" dirty="0">
              <a:solidFill>
                <a:schemeClr val="tx1"/>
              </a:solidFill>
              <a:latin typeface="Arial" panose="020B0604020202020204" pitchFamily="34" charset="0"/>
              <a:cs typeface="Arial" panose="020B0604020202020204" pitchFamily="34"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357957427"/>
              </p:ext>
            </p:extLst>
          </p:nvPr>
        </p:nvGraphicFramePr>
        <p:xfrm>
          <a:off x="272481" y="116632"/>
          <a:ext cx="9433046" cy="6483192"/>
        </p:xfrm>
        <a:graphic>
          <a:graphicData uri="http://schemas.openxmlformats.org/drawingml/2006/table">
            <a:tbl>
              <a:tblPr firstRow="1" bandRow="1">
                <a:tableStyleId>{5940675A-B579-460E-94D1-54222C63F5DA}</a:tableStyleId>
              </a:tblPr>
              <a:tblGrid>
                <a:gridCol w="431285"/>
                <a:gridCol w="5147820"/>
                <a:gridCol w="3853941"/>
              </a:tblGrid>
              <a:tr h="669190">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marL="0" marR="0" indent="0" algn="ctr" defTabSz="1031626" rtl="0" eaLnBrk="1" fontAlgn="auto" latinLnBrk="0" hangingPunct="1">
                        <a:lnSpc>
                          <a:spcPct val="100000"/>
                        </a:lnSpc>
                        <a:spcBef>
                          <a:spcPts val="0"/>
                        </a:spcBef>
                        <a:spcAft>
                          <a:spcPts val="0"/>
                        </a:spcAft>
                        <a:buClrTx/>
                        <a:buSzTx/>
                        <a:buFontTx/>
                        <a:buNone/>
                        <a:tabLst/>
                        <a:defRPr/>
                      </a:pPr>
                      <a:r>
                        <a:rPr lang="ru-RU" sz="1600" b="1" dirty="0" smtClean="0">
                          <a:latin typeface="Times New Roman" pitchFamily="18" charset="0"/>
                          <a:cs typeface="Times New Roman" pitchFamily="18" charset="0"/>
                        </a:rPr>
                        <a:t>Понятие</a:t>
                      </a:r>
                    </a:p>
                    <a:p>
                      <a:pPr marL="0" marR="0" indent="0" algn="ctr" defTabSz="1031626" rtl="0" eaLnBrk="1" fontAlgn="auto" latinLnBrk="0" hangingPunct="1">
                        <a:lnSpc>
                          <a:spcPct val="100000"/>
                        </a:lnSpc>
                        <a:spcBef>
                          <a:spcPts val="0"/>
                        </a:spcBef>
                        <a:spcAft>
                          <a:spcPts val="0"/>
                        </a:spcAft>
                        <a:buClrTx/>
                        <a:buSzTx/>
                        <a:buFontTx/>
                        <a:buNone/>
                        <a:tabLst/>
                        <a:defRPr/>
                      </a:pPr>
                      <a:r>
                        <a:rPr lang="ru-RU" sz="1600" b="1" dirty="0" smtClean="0">
                          <a:solidFill>
                            <a:srgbClr val="FF0000"/>
                          </a:solidFill>
                          <a:latin typeface="Times New Roman" pitchFamily="18" charset="0"/>
                          <a:cs typeface="Times New Roman" pitchFamily="18" charset="0"/>
                        </a:rPr>
                        <a:t> (</a:t>
                      </a:r>
                      <a:r>
                        <a:rPr lang="ru-RU" sz="1600" b="1" baseline="0" dirty="0" smtClean="0">
                          <a:solidFill>
                            <a:srgbClr val="FF0000"/>
                          </a:solidFill>
                          <a:latin typeface="Times New Roman" pitchFamily="18" charset="0"/>
                          <a:cs typeface="Times New Roman" pitchFamily="18" charset="0"/>
                        </a:rPr>
                        <a:t>абзац второй пункта 1.3  Порядка)</a:t>
                      </a:r>
                      <a:endParaRPr lang="ru-RU" sz="1600" b="1" dirty="0" smtClean="0">
                        <a:solidFill>
                          <a:srgbClr val="FF0000"/>
                        </a:solidFill>
                        <a:latin typeface="Times New Roman" pitchFamily="18" charset="0"/>
                        <a:cs typeface="Times New Roman" pitchFamily="18" charset="0"/>
                      </a:endParaRPr>
                    </a:p>
                    <a:p>
                      <a:pPr algn="ctr"/>
                      <a:r>
                        <a:rPr lang="ru-RU" sz="1600" b="1" dirty="0" smtClean="0">
                          <a:latin typeface="Times New Roman" pitchFamily="18" charset="0"/>
                          <a:cs typeface="Times New Roman" pitchFamily="18" charset="0"/>
                        </a:rPr>
                        <a:t> </a:t>
                      </a:r>
                      <a:endParaRPr lang="ru-RU" sz="1600" b="1" dirty="0">
                        <a:latin typeface="Times New Roman" pitchFamily="18" charset="0"/>
                        <a:cs typeface="Times New Roman" pitchFamily="18" charset="0"/>
                      </a:endParaRPr>
                    </a:p>
                  </a:txBody>
                  <a:tcPr marL="99060" marR="99060"/>
                </a:tc>
                <a:tc>
                  <a:txBody>
                    <a:bodyPr/>
                    <a:lstStyle/>
                    <a:p>
                      <a:pPr algn="ctr"/>
                      <a:r>
                        <a:rPr lang="ru-RU" sz="1400" b="1" dirty="0" smtClean="0">
                          <a:latin typeface="Times New Roman" pitchFamily="18" charset="0"/>
                          <a:cs typeface="Times New Roman" pitchFamily="18" charset="0"/>
                        </a:rPr>
                        <a:t>Документы,</a:t>
                      </a:r>
                      <a:r>
                        <a:rPr lang="ru-RU" sz="1400" b="1" baseline="0" dirty="0" smtClean="0">
                          <a:latin typeface="Times New Roman" pitchFamily="18" charset="0"/>
                          <a:cs typeface="Times New Roman" pitchFamily="18" charset="0"/>
                        </a:rPr>
                        <a:t> подтверждающие соответствие кооператива положениям  </a:t>
                      </a:r>
                      <a:r>
                        <a:rPr lang="ru-RU" sz="1400" b="1" baseline="0" dirty="0" smtClean="0">
                          <a:solidFill>
                            <a:srgbClr val="FF0000"/>
                          </a:solidFill>
                          <a:latin typeface="Times New Roman" pitchFamily="18" charset="0"/>
                          <a:cs typeface="Times New Roman" pitchFamily="18" charset="0"/>
                        </a:rPr>
                        <a:t>абзаца второго пункта 1.3  Порядка</a:t>
                      </a:r>
                      <a:endParaRPr lang="ru-RU" sz="1400" b="1" dirty="0">
                        <a:solidFill>
                          <a:srgbClr val="FF0000"/>
                        </a:solidFill>
                        <a:latin typeface="Times New Roman" pitchFamily="18" charset="0"/>
                        <a:cs typeface="Times New Roman" pitchFamily="18" charset="0"/>
                      </a:endParaRPr>
                    </a:p>
                  </a:txBody>
                  <a:tcPr marL="99060" marR="99060"/>
                </a:tc>
              </a:tr>
              <a:tr h="5660232">
                <a:tc>
                  <a:txBody>
                    <a:bodyPr/>
                    <a:lstStyle/>
                    <a:p>
                      <a:pPr algn="ctr"/>
                      <a:r>
                        <a:rPr lang="ru-RU" sz="1400" dirty="0" smtClean="0">
                          <a:latin typeface="Arial" panose="020B0604020202020204" pitchFamily="34" charset="0"/>
                          <a:cs typeface="Arial" panose="020B0604020202020204" pitchFamily="34" charset="0"/>
                        </a:rPr>
                        <a:t>1</a:t>
                      </a:r>
                      <a:endParaRPr lang="ru-RU" sz="1400" dirty="0">
                        <a:latin typeface="Arial" panose="020B0604020202020204" pitchFamily="34" charset="0"/>
                        <a:cs typeface="Arial" panose="020B0604020202020204" pitchFamily="34" charset="0"/>
                      </a:endParaRPr>
                    </a:p>
                  </a:txBody>
                  <a:tcPr marL="99060" marR="9906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600" b="0" i="0" u="none" strike="noStrike" kern="1200" baseline="0" dirty="0" smtClean="0">
                          <a:solidFill>
                            <a:srgbClr val="C00000"/>
                          </a:solidFill>
                          <a:latin typeface="Times New Roman" pitchFamily="18" charset="0"/>
                          <a:ea typeface="+mn-ea"/>
                          <a:cs typeface="Times New Roman" pitchFamily="18" charset="0"/>
                        </a:rPr>
                        <a:t>сельскохозяйственный потребительский кооператив </a:t>
                      </a:r>
                      <a:r>
                        <a:rPr lang="ru-RU" sz="1400" b="0" i="0" u="none" strike="noStrike" kern="1200" baseline="0" dirty="0" smtClean="0">
                          <a:solidFill>
                            <a:schemeClr val="tx1"/>
                          </a:solidFill>
                          <a:latin typeface="Times New Roman" pitchFamily="18" charset="0"/>
                          <a:ea typeface="+mn-ea"/>
                          <a:cs typeface="Times New Roman" pitchFamily="18" charset="0"/>
                        </a:rPr>
                        <a:t>- сельскохозяйственный потребительский перерабатывающий и (или) сбытовой кооператив, созданный и осуществляющий деятельность в соответствии с Федеральным законом от </a:t>
                      </a:r>
                      <a:r>
                        <a:rPr lang="ru-RU" sz="1400" b="0" i="0" u="none" strike="noStrike" baseline="0" dirty="0" smtClean="0">
                          <a:solidFill>
                            <a:schemeClr val="tx1"/>
                          </a:solidFill>
                          <a:latin typeface="Times New Roman" pitchFamily="18" charset="0"/>
                          <a:cs typeface="Times New Roman" pitchFamily="18" charset="0"/>
                        </a:rPr>
                        <a:t>08.12.1995 № 193-ФЗ «О сельскохозяйственной кооперации», или </a:t>
                      </a:r>
                      <a:r>
                        <a:rPr lang="ru-RU" sz="1400" b="0" i="0" u="none" strike="noStrike" kern="1200" baseline="0" dirty="0" smtClean="0">
                          <a:solidFill>
                            <a:schemeClr val="tx1"/>
                          </a:solidFill>
                          <a:latin typeface="Times New Roman" pitchFamily="18" charset="0"/>
                          <a:ea typeface="+mn-ea"/>
                          <a:cs typeface="Times New Roman" pitchFamily="18" charset="0"/>
                        </a:rPr>
                        <a:t>потребительское общество (кооператив),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действующие не менее 12 месяцев со дня их регистрации,</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400" b="0" i="0" u="none" strike="noStrike" kern="1200" baseline="0" dirty="0" smtClean="0">
                        <a:solidFill>
                          <a:schemeClr val="tx1"/>
                        </a:solidFill>
                        <a:latin typeface="Times New Roman" pitchFamily="18" charset="0"/>
                        <a:ea typeface="+mn-ea"/>
                        <a:cs typeface="Times New Roman" pitchFamily="18"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зарегистрированные на сельской территории или на территории сельской агломерации Кировской области,</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400" b="0" i="0" u="none" strike="noStrike" kern="1200" baseline="0" dirty="0" smtClean="0">
                        <a:solidFill>
                          <a:schemeClr val="tx1"/>
                        </a:solidFill>
                        <a:latin typeface="Times New Roman" pitchFamily="18" charset="0"/>
                        <a:ea typeface="+mn-ea"/>
                        <a:cs typeface="Times New Roman" pitchFamily="18"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 осуществляющие деятельность по заготовке, хранению, подработке, переработке, сортировке, убою, первичной переработке, охлаждению, подготовке к реализации, транспортировке и реализации сельскохозяйственной продукции, дикорастущих плодов, ягод, орехов, грибов, семян и подобных лесных ресурсов (далее - дикорастущие пищевые ресурсы), а также продуктов переработки указанной продукции,</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объединяющие не менее 10 сельскохозяйственных товаропроизводителей на правах членов кооперативов (кроме ассоциированного членства) (далее - кооператив).</a:t>
                      </a:r>
                      <a:endParaRPr lang="ru-RU" sz="1400" b="0" i="0" u="none" strike="noStrike" kern="1200" baseline="0" dirty="0" smtClean="0">
                        <a:solidFill>
                          <a:srgbClr val="C00000"/>
                        </a:solidFill>
                        <a:latin typeface="Times New Roman" pitchFamily="18" charset="0"/>
                        <a:ea typeface="+mn-ea"/>
                        <a:cs typeface="Times New Roman" pitchFamily="18" charset="0"/>
                      </a:endParaRPr>
                    </a:p>
                  </a:txBody>
                  <a:tcPr marL="99060" marR="9906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50" b="0" dirty="0" smtClean="0">
                          <a:latin typeface="Times New Roman" pitchFamily="18" charset="0"/>
                          <a:cs typeface="Times New Roman" pitchFamily="18" charset="0"/>
                        </a:rPr>
                        <a:t>выписка из ЕГРЮЛ (министерство производит запрос самостоятельно),</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50" b="0" dirty="0" smtClean="0">
                        <a:latin typeface="Times New Roman" pitchFamily="18" charset="0"/>
                        <a:cs typeface="Times New Roman" pitchFamily="18" charset="0"/>
                      </a:endParaRPr>
                    </a:p>
                    <a:p>
                      <a:pPr algn="just"/>
                      <a:r>
                        <a:rPr lang="ru-RU" sz="1250" b="0" i="0" u="none" strike="noStrike" kern="1200" baseline="0" dirty="0" smtClean="0">
                          <a:solidFill>
                            <a:schemeClr val="tx1"/>
                          </a:solidFill>
                          <a:latin typeface="Times New Roman" pitchFamily="18" charset="0"/>
                          <a:ea typeface="+mn-ea"/>
                          <a:cs typeface="Times New Roman" pitchFamily="18" charset="0"/>
                        </a:rPr>
                        <a:t>Заверенная руководителем кооператива копия протокола общего организационного собрания членов кооператива. </a:t>
                      </a:r>
                    </a:p>
                    <a:p>
                      <a:pPr algn="just"/>
                      <a:endParaRPr lang="ru-RU" sz="1250" b="0" i="0" u="none" strike="noStrike" kern="1200" baseline="0" dirty="0" smtClean="0">
                        <a:solidFill>
                          <a:schemeClr val="tx1"/>
                        </a:solidFill>
                        <a:latin typeface="Times New Roman" pitchFamily="18" charset="0"/>
                        <a:ea typeface="+mn-ea"/>
                        <a:cs typeface="Times New Roman" pitchFamily="18" charset="0"/>
                      </a:endParaRPr>
                    </a:p>
                    <a:p>
                      <a:pPr algn="just"/>
                      <a:r>
                        <a:rPr lang="ru-RU" sz="1250" b="0" i="0" u="none" strike="noStrike" kern="1200" baseline="0" dirty="0" smtClean="0">
                          <a:solidFill>
                            <a:schemeClr val="tx1"/>
                          </a:solidFill>
                          <a:latin typeface="Times New Roman" pitchFamily="18" charset="0"/>
                          <a:ea typeface="+mn-ea"/>
                          <a:cs typeface="Times New Roman" pitchFamily="18" charset="0"/>
                        </a:rPr>
                        <a:t>Выданные администрациями соответствующих городских или сельских поселений выписки из </a:t>
                      </a:r>
                      <a:r>
                        <a:rPr lang="ru-RU" sz="1250" b="0" i="0" u="none" strike="noStrike" kern="1200" baseline="0" dirty="0" err="1" smtClean="0">
                          <a:solidFill>
                            <a:schemeClr val="tx1"/>
                          </a:solidFill>
                          <a:latin typeface="Times New Roman" pitchFamily="18" charset="0"/>
                          <a:ea typeface="+mn-ea"/>
                          <a:cs typeface="Times New Roman" pitchFamily="18" charset="0"/>
                        </a:rPr>
                        <a:t>похозяйственных</a:t>
                      </a:r>
                      <a:r>
                        <a:rPr lang="ru-RU" sz="1250" b="0" i="0" u="none" strike="noStrike" kern="1200" baseline="0" dirty="0" smtClean="0">
                          <a:solidFill>
                            <a:schemeClr val="tx1"/>
                          </a:solidFill>
                          <a:latin typeface="Times New Roman" pitchFamily="18" charset="0"/>
                          <a:ea typeface="+mn-ea"/>
                          <a:cs typeface="Times New Roman" pitchFamily="18" charset="0"/>
                        </a:rPr>
                        <a:t> книг об учете личных подсобных хозяйств граждан, являвшихся членами кооператива на дату его создания.</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250" b="0" i="0" u="none" strike="noStrike" kern="1200" baseline="0" dirty="0" smtClean="0">
                        <a:solidFill>
                          <a:schemeClr val="tx1"/>
                        </a:solidFill>
                        <a:latin typeface="Times New Roman" pitchFamily="18" charset="0"/>
                        <a:ea typeface="+mn-ea"/>
                        <a:cs typeface="Times New Roman" pitchFamily="18" charset="0"/>
                      </a:endParaRPr>
                    </a:p>
                    <a:p>
                      <a:pPr marL="0" marR="0" indent="0" algn="just" defTabSz="1031626" rtl="0" eaLnBrk="1" fontAlgn="auto" latinLnBrk="0" hangingPunct="1">
                        <a:lnSpc>
                          <a:spcPct val="100000"/>
                        </a:lnSpc>
                        <a:spcBef>
                          <a:spcPts val="0"/>
                        </a:spcBef>
                        <a:spcAft>
                          <a:spcPts val="0"/>
                        </a:spcAft>
                        <a:buClrTx/>
                        <a:buSzTx/>
                        <a:buFontTx/>
                        <a:buNone/>
                        <a:tabLst/>
                        <a:defRPr/>
                      </a:pPr>
                      <a:r>
                        <a:rPr lang="ru-RU" sz="1250" b="0" i="0" u="none" strike="noStrike" kern="1200" baseline="0" dirty="0" smtClean="0">
                          <a:solidFill>
                            <a:schemeClr val="tx1"/>
                          </a:solidFill>
                          <a:latin typeface="Times New Roman" pitchFamily="18" charset="0"/>
                          <a:ea typeface="+mn-ea"/>
                          <a:cs typeface="Times New Roman" pitchFamily="18" charset="0"/>
                        </a:rPr>
                        <a:t>Заверенные руководителем кооператива копии бухгалтерской отчетности организаций, индивидуальных предпринимателей (кроме сельскохозяйственных потребительских кооперативов), являвшихся членами кооператива на дату его создания, составленные по форме, установленной Министерством сельского хозяйства Российской Федерации. При этом представляемые документы должны содержать сведения по состоянию на последнюю отчетную дату перед созданием кооператива.</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250" b="0" i="0" u="none" strike="noStrike" kern="1200" baseline="0" dirty="0" smtClean="0">
                        <a:solidFill>
                          <a:schemeClr val="tx1"/>
                        </a:solidFill>
                        <a:latin typeface="Times New Roman" pitchFamily="18" charset="0"/>
                        <a:ea typeface="+mn-ea"/>
                        <a:cs typeface="Times New Roman" pitchFamily="18" charset="0"/>
                      </a:endParaRPr>
                    </a:p>
                    <a:p>
                      <a:pPr marL="0" marR="0" indent="0" algn="just" defTabSz="1031626" rtl="0" eaLnBrk="1" fontAlgn="auto" latinLnBrk="0" hangingPunct="1">
                        <a:lnSpc>
                          <a:spcPct val="100000"/>
                        </a:lnSpc>
                        <a:spcBef>
                          <a:spcPts val="0"/>
                        </a:spcBef>
                        <a:spcAft>
                          <a:spcPts val="0"/>
                        </a:spcAft>
                        <a:buClrTx/>
                        <a:buSzTx/>
                        <a:buFontTx/>
                        <a:buNone/>
                        <a:tabLst/>
                        <a:defRPr/>
                      </a:pPr>
                      <a:r>
                        <a:rPr lang="ru-RU" sz="1250" b="0" i="0" u="none" strike="noStrike" kern="1200" baseline="0" dirty="0" smtClean="0">
                          <a:solidFill>
                            <a:schemeClr val="tx1"/>
                          </a:solidFill>
                          <a:latin typeface="Times New Roman" pitchFamily="18" charset="0"/>
                          <a:ea typeface="+mn-ea"/>
                          <a:cs typeface="Times New Roman" pitchFamily="18" charset="0"/>
                        </a:rPr>
                        <a:t>Копия реестра членов кооператива по состоянию на 1-е число месяца подачи заявки на участие в конкурс</a:t>
                      </a:r>
                      <a:r>
                        <a:rPr lang="ru-RU" sz="1200" b="0" i="0" u="none" strike="noStrike" kern="1200" baseline="0" dirty="0" smtClean="0">
                          <a:solidFill>
                            <a:schemeClr val="tx1"/>
                          </a:solidFill>
                          <a:latin typeface="Times New Roman" pitchFamily="18" charset="0"/>
                          <a:ea typeface="+mn-ea"/>
                          <a:cs typeface="Times New Roman" pitchFamily="18" charset="0"/>
                        </a:rPr>
                        <a:t>е.</a:t>
                      </a:r>
                      <a:endParaRPr lang="ru-RU" sz="1200" b="0" dirty="0">
                        <a:latin typeface="Times New Roman" pitchFamily="18" charset="0"/>
                        <a:cs typeface="Times New Roman" pitchFamily="18" charset="0"/>
                      </a:endParaRPr>
                    </a:p>
                  </a:txBody>
                  <a:tcPr marL="99060" marR="99060"/>
                </a:tc>
              </a:tr>
            </a:tbl>
          </a:graphicData>
        </a:graphic>
      </p:graphicFrame>
      <p:sp>
        <p:nvSpPr>
          <p:cNvPr id="4" name="Прямоугольник 3"/>
          <p:cNvSpPr/>
          <p:nvPr/>
        </p:nvSpPr>
        <p:spPr>
          <a:xfrm>
            <a:off x="272480" y="6446054"/>
            <a:ext cx="9433048"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1820997697"/>
      </p:ext>
    </p:extLst>
  </p:cSld>
  <p:clrMapOvr>
    <a:masterClrMapping/>
  </p:clrMapOvr>
  <p:transition spd="slow">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6506" y="0"/>
            <a:ext cx="8915400" cy="1124744"/>
          </a:xfrm>
        </p:spPr>
        <p:txBody>
          <a:bodyPr>
            <a:noAutofit/>
          </a:bodyPr>
          <a:lstStyle/>
          <a:p>
            <a:r>
              <a:rPr lang="ru-RU" sz="2300" b="1" dirty="0" smtClean="0">
                <a:solidFill>
                  <a:schemeClr val="tx1"/>
                </a:solidFill>
                <a:latin typeface="Arial" panose="020B0604020202020204" pitchFamily="34" charset="0"/>
                <a:cs typeface="Arial" panose="020B0604020202020204" pitchFamily="34" charset="0"/>
              </a:rPr>
              <a:t> </a:t>
            </a:r>
            <a:endParaRPr lang="ru-RU" sz="2300" b="1" dirty="0">
              <a:solidFill>
                <a:schemeClr val="tx1"/>
              </a:solidFill>
              <a:latin typeface="Arial" panose="020B0604020202020204" pitchFamily="34" charset="0"/>
              <a:cs typeface="Arial" panose="020B0604020202020204" pitchFamily="34"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111179925"/>
              </p:ext>
            </p:extLst>
          </p:nvPr>
        </p:nvGraphicFramePr>
        <p:xfrm>
          <a:off x="263674" y="188640"/>
          <a:ext cx="9297838" cy="6385560"/>
        </p:xfrm>
        <a:graphic>
          <a:graphicData uri="http://schemas.openxmlformats.org/drawingml/2006/table">
            <a:tbl>
              <a:tblPr firstRow="1" bandRow="1">
                <a:tableStyleId>{5940675A-B579-460E-94D1-54222C63F5DA}</a:tableStyleId>
              </a:tblPr>
              <a:tblGrid>
                <a:gridCol w="425104"/>
                <a:gridCol w="5074033"/>
                <a:gridCol w="3798701"/>
              </a:tblGrid>
              <a:tr h="550482">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marL="0" marR="0" indent="0" algn="ctr" defTabSz="1031626"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cs typeface="Times New Roman" pitchFamily="18" charset="0"/>
                        </a:rPr>
                        <a:t>Понятие</a:t>
                      </a:r>
                    </a:p>
                    <a:p>
                      <a:pPr marL="0" marR="0" indent="0" algn="ctr" defTabSz="1031626" rtl="0" eaLnBrk="1" fontAlgn="auto" latinLnBrk="0" hangingPunct="1">
                        <a:lnSpc>
                          <a:spcPct val="100000"/>
                        </a:lnSpc>
                        <a:spcBef>
                          <a:spcPts val="0"/>
                        </a:spcBef>
                        <a:spcAft>
                          <a:spcPts val="0"/>
                        </a:spcAft>
                        <a:buClrTx/>
                        <a:buSzTx/>
                        <a:buFontTx/>
                        <a:buNone/>
                        <a:tabLst/>
                        <a:defRPr/>
                      </a:pPr>
                      <a:r>
                        <a:rPr lang="ru-RU" sz="1400" b="1" dirty="0" smtClean="0">
                          <a:solidFill>
                            <a:srgbClr val="FF0000"/>
                          </a:solidFill>
                          <a:latin typeface="Times New Roman" pitchFamily="18" charset="0"/>
                          <a:cs typeface="Times New Roman" pitchFamily="18" charset="0"/>
                        </a:rPr>
                        <a:t> (</a:t>
                      </a:r>
                      <a:r>
                        <a:rPr lang="ru-RU" sz="1400" b="1" baseline="0" dirty="0" smtClean="0">
                          <a:solidFill>
                            <a:srgbClr val="FF0000"/>
                          </a:solidFill>
                          <a:latin typeface="Times New Roman" pitchFamily="18" charset="0"/>
                          <a:cs typeface="Times New Roman" pitchFamily="18" charset="0"/>
                        </a:rPr>
                        <a:t>абзац второй пункта 1.3  Порядка)</a:t>
                      </a:r>
                      <a:endParaRPr lang="ru-RU" sz="1400" b="1" dirty="0" smtClean="0">
                        <a:solidFill>
                          <a:srgbClr val="FF0000"/>
                        </a:solidFill>
                        <a:latin typeface="Times New Roman" pitchFamily="18" charset="0"/>
                        <a:cs typeface="Times New Roman" pitchFamily="18" charset="0"/>
                      </a:endParaRPr>
                    </a:p>
                    <a:p>
                      <a:pPr algn="ctr"/>
                      <a:endParaRPr lang="ru-RU" sz="1400" b="1" dirty="0">
                        <a:latin typeface="Times New Roman" pitchFamily="18" charset="0"/>
                        <a:cs typeface="Times New Roman" pitchFamily="18" charset="0"/>
                      </a:endParaRPr>
                    </a:p>
                  </a:txBody>
                  <a:tcPr marL="99060" marR="99060"/>
                </a:tc>
                <a:tc>
                  <a:txBody>
                    <a:bodyPr/>
                    <a:lstStyle/>
                    <a:p>
                      <a:pPr algn="ctr"/>
                      <a:r>
                        <a:rPr lang="ru-RU" sz="1400" b="1" dirty="0" smtClean="0">
                          <a:latin typeface="Times New Roman" pitchFamily="18" charset="0"/>
                          <a:cs typeface="Times New Roman" pitchFamily="18" charset="0"/>
                        </a:rPr>
                        <a:t>Документы,</a:t>
                      </a:r>
                      <a:r>
                        <a:rPr lang="ru-RU" sz="1400" b="1" baseline="0" dirty="0" smtClean="0">
                          <a:latin typeface="Times New Roman" pitchFamily="18" charset="0"/>
                          <a:cs typeface="Times New Roman" pitchFamily="18" charset="0"/>
                        </a:rPr>
                        <a:t> подтверждающие соответствие кооператива положениям  </a:t>
                      </a:r>
                      <a:r>
                        <a:rPr lang="ru-RU" sz="1400" b="1" baseline="0" dirty="0" smtClean="0">
                          <a:solidFill>
                            <a:srgbClr val="FF0000"/>
                          </a:solidFill>
                          <a:latin typeface="Times New Roman" pitchFamily="18" charset="0"/>
                          <a:cs typeface="Times New Roman" pitchFamily="18" charset="0"/>
                        </a:rPr>
                        <a:t>абзаца второго пункта 1.3  Порядка</a:t>
                      </a:r>
                      <a:endParaRPr lang="ru-RU" sz="1400" b="1" dirty="0">
                        <a:solidFill>
                          <a:srgbClr val="FF0000"/>
                        </a:solidFill>
                        <a:latin typeface="Times New Roman" pitchFamily="18" charset="0"/>
                        <a:cs typeface="Times New Roman" pitchFamily="18" charset="0"/>
                      </a:endParaRPr>
                    </a:p>
                  </a:txBody>
                  <a:tcPr marL="99060" marR="99060"/>
                </a:tc>
              </a:tr>
              <a:tr h="5426182">
                <a:tc>
                  <a:txBody>
                    <a:bodyPr/>
                    <a:lstStyle/>
                    <a:p>
                      <a:pPr algn="ctr"/>
                      <a:endParaRPr lang="ru-RU" sz="1400" dirty="0">
                        <a:latin typeface="Arial" panose="020B0604020202020204" pitchFamily="34" charset="0"/>
                        <a:cs typeface="Arial" panose="020B0604020202020204" pitchFamily="34" charset="0"/>
                      </a:endParaRPr>
                    </a:p>
                  </a:txBody>
                  <a:tcPr marL="99060" marR="9906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rgbClr val="C00000"/>
                          </a:solidFill>
                          <a:latin typeface="Times New Roman" pitchFamily="18" charset="0"/>
                          <a:ea typeface="+mn-ea"/>
                          <a:cs typeface="Times New Roman" pitchFamily="18" charset="0"/>
                        </a:rPr>
                        <a:t>Не менее 70 процентов выручки </a:t>
                      </a:r>
                      <a:r>
                        <a:rPr lang="ru-RU" sz="1400" b="0" i="0" u="none" strike="noStrike" kern="1200" baseline="0" dirty="0" smtClean="0">
                          <a:solidFill>
                            <a:schemeClr val="tx1"/>
                          </a:solidFill>
                          <a:latin typeface="Times New Roman" pitchFamily="18" charset="0"/>
                          <a:ea typeface="+mn-ea"/>
                          <a:cs typeface="Times New Roman" pitchFamily="18" charset="0"/>
                        </a:rPr>
                        <a:t>кооператива должно формироваться за счет осуществления перерабатывающей и (или) сбытовой деятельности указанной продукции. Кооператив обязуется осуществлять свою деятельность не менее 5 лет со дня получения гранта.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У кооператива на дату подачи заявки в конкурсную комиссию по проведению отбора сельскохозяйственных потребительских кооперативов для предоставления грантов из областного бюджета на развитие материально-технической базы (далее - конкурсная комиссия) на получение гранта на развитие материально-технической базы кооператива должны отсутствовать неисполненные обязанности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 </a:t>
                      </a:r>
                      <a:r>
                        <a:rPr lang="ru-RU" sz="1400" b="1" i="0" u="none" strike="noStrike" kern="1200" baseline="0" dirty="0" smtClean="0">
                          <a:solidFill>
                            <a:srgbClr val="C00000"/>
                          </a:solidFill>
                          <a:latin typeface="Times New Roman" pitchFamily="18" charset="0"/>
                          <a:ea typeface="+mn-ea"/>
                          <a:cs typeface="Times New Roman" pitchFamily="18" charset="0"/>
                        </a:rPr>
                        <a:t>в сумме, превышающей 10000 рублей</a:t>
                      </a:r>
                      <a:r>
                        <a:rPr lang="ru-RU" sz="1400" b="0" i="0" u="none" strike="noStrike" kern="1200" baseline="0" dirty="0" smtClean="0">
                          <a:solidFill>
                            <a:schemeClr val="tx1"/>
                          </a:solidFill>
                          <a:latin typeface="Times New Roman" pitchFamily="18" charset="0"/>
                          <a:ea typeface="+mn-ea"/>
                          <a:cs typeface="Times New Roman" pitchFamily="18" charset="0"/>
                        </a:rPr>
                        <a:t>.</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2000" b="0" i="0" u="none" strike="noStrike" kern="1200" baseline="0" dirty="0" smtClean="0">
                        <a:solidFill>
                          <a:schemeClr val="tx1"/>
                        </a:solidFill>
                        <a:latin typeface="Times New Roman" pitchFamily="18" charset="0"/>
                        <a:ea typeface="+mn-ea"/>
                        <a:cs typeface="Times New Roman" pitchFamily="18" charset="0"/>
                        <a:hlinkClick r:id="rId2"/>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400" b="0" i="0" u="none" strike="noStrike" kern="1200" baseline="0" dirty="0" smtClean="0">
                        <a:solidFill>
                          <a:srgbClr val="C00000"/>
                        </a:solidFill>
                        <a:latin typeface="Times New Roman" pitchFamily="18" charset="0"/>
                        <a:ea typeface="+mn-ea"/>
                        <a:cs typeface="Times New Roman" pitchFamily="18" charset="0"/>
                      </a:endParaRPr>
                    </a:p>
                  </a:txBody>
                  <a:tcPr marL="99060" marR="99060"/>
                </a:tc>
                <a:tc>
                  <a:txBody>
                    <a:bodyPr/>
                    <a:lstStyle/>
                    <a:p>
                      <a:r>
                        <a:rPr lang="ru-RU" sz="1250" b="0" i="0" u="none" strike="noStrike" kern="1200" baseline="0" dirty="0" smtClean="0">
                          <a:solidFill>
                            <a:schemeClr val="tx1"/>
                          </a:solidFill>
                          <a:latin typeface="Times New Roman" pitchFamily="18" charset="0"/>
                          <a:ea typeface="+mn-ea"/>
                          <a:cs typeface="Times New Roman" pitchFamily="18" charset="0"/>
                        </a:rPr>
                        <a:t>Выданные администрациями соответствующих городских или сельских поселений выписки из </a:t>
                      </a:r>
                      <a:r>
                        <a:rPr lang="ru-RU" sz="1250" b="0" i="0" u="none" strike="noStrike" kern="1200" baseline="0" dirty="0" err="1" smtClean="0">
                          <a:solidFill>
                            <a:schemeClr val="tx1"/>
                          </a:solidFill>
                          <a:latin typeface="Times New Roman" pitchFamily="18" charset="0"/>
                          <a:ea typeface="+mn-ea"/>
                          <a:cs typeface="Times New Roman" pitchFamily="18" charset="0"/>
                        </a:rPr>
                        <a:t>похозяйственных</a:t>
                      </a:r>
                      <a:r>
                        <a:rPr lang="ru-RU" sz="1250" b="0" i="0" u="none" strike="noStrike" kern="1200" baseline="0" dirty="0" smtClean="0">
                          <a:solidFill>
                            <a:schemeClr val="tx1"/>
                          </a:solidFill>
                          <a:latin typeface="Times New Roman" pitchFamily="18" charset="0"/>
                          <a:ea typeface="+mn-ea"/>
                          <a:cs typeface="Times New Roman" pitchFamily="18" charset="0"/>
                        </a:rPr>
                        <a:t> книг об учете личных подсобных хозяйств граждан, являющихся членами кооператива </a:t>
                      </a:r>
                      <a:r>
                        <a:rPr lang="ru-RU" sz="1250" b="1" i="0" u="none" strike="noStrike" kern="1200" baseline="0" dirty="0" smtClean="0">
                          <a:solidFill>
                            <a:srgbClr val="C00000"/>
                          </a:solidFill>
                          <a:latin typeface="Times New Roman" pitchFamily="18" charset="0"/>
                          <a:ea typeface="+mn-ea"/>
                          <a:cs typeface="Times New Roman" pitchFamily="18" charset="0"/>
                        </a:rPr>
                        <a:t>на 1-е число месяца подачи </a:t>
                      </a:r>
                      <a:r>
                        <a:rPr lang="ru-RU" sz="1250" b="0" i="0" u="none" strike="noStrike" kern="1200" baseline="0" dirty="0" smtClean="0">
                          <a:solidFill>
                            <a:schemeClr val="tx1"/>
                          </a:solidFill>
                          <a:latin typeface="Times New Roman" pitchFamily="18" charset="0"/>
                          <a:ea typeface="+mn-ea"/>
                          <a:cs typeface="Times New Roman" pitchFamily="18" charset="0"/>
                        </a:rPr>
                        <a:t>заявки на участие в конкурсе.</a:t>
                      </a:r>
                    </a:p>
                    <a:p>
                      <a:endParaRPr lang="ru-RU" sz="1250" b="0" i="0" u="none" strike="noStrike" kern="1200" baseline="0" dirty="0" smtClean="0">
                        <a:solidFill>
                          <a:schemeClr val="tx1"/>
                        </a:solidFill>
                        <a:latin typeface="Times New Roman" pitchFamily="18" charset="0"/>
                        <a:ea typeface="+mn-ea"/>
                        <a:cs typeface="Times New Roman" pitchFamily="18" charset="0"/>
                      </a:endParaRPr>
                    </a:p>
                    <a:p>
                      <a:r>
                        <a:rPr lang="ru-RU" sz="1250" b="0" i="0" u="none" strike="noStrike" kern="1200" baseline="0" dirty="0" smtClean="0">
                          <a:solidFill>
                            <a:schemeClr val="tx1"/>
                          </a:solidFill>
                          <a:latin typeface="Times New Roman" pitchFamily="18" charset="0"/>
                          <a:ea typeface="+mn-ea"/>
                          <a:cs typeface="Times New Roman" pitchFamily="18" charset="0"/>
                        </a:rPr>
                        <a:t>Заверенные руководителем кооператива копии бухгалтерской отчетности организаций, индивидуальных предпринимателей (кроме сельскохозяйственных потребительских кооперативов), являющихся членами кооператива</a:t>
                      </a:r>
                    </a:p>
                    <a:p>
                      <a:r>
                        <a:rPr lang="ru-RU" sz="1250" b="0" i="0" u="none" strike="noStrike" kern="1200" baseline="0" dirty="0" smtClean="0">
                          <a:solidFill>
                            <a:schemeClr val="tx1"/>
                          </a:solidFill>
                          <a:latin typeface="Times New Roman" pitchFamily="18" charset="0"/>
                          <a:ea typeface="+mn-ea"/>
                          <a:cs typeface="Times New Roman" pitchFamily="18" charset="0"/>
                        </a:rPr>
                        <a:t> </a:t>
                      </a:r>
                      <a:r>
                        <a:rPr lang="ru-RU" sz="1250" b="1" i="0" u="none" strike="noStrike" kern="1200" baseline="0" dirty="0" smtClean="0">
                          <a:solidFill>
                            <a:srgbClr val="C00000"/>
                          </a:solidFill>
                          <a:latin typeface="Times New Roman" pitchFamily="18" charset="0"/>
                          <a:ea typeface="+mn-ea"/>
                          <a:cs typeface="Times New Roman" pitchFamily="18" charset="0"/>
                        </a:rPr>
                        <a:t>на 1-е число месяца подачи заявки на участие в конкурсе</a:t>
                      </a:r>
                      <a:r>
                        <a:rPr lang="ru-RU" sz="1250" b="0" i="0" u="none" strike="noStrike" kern="1200" baseline="0" dirty="0" smtClean="0">
                          <a:solidFill>
                            <a:schemeClr val="tx1"/>
                          </a:solidFill>
                          <a:latin typeface="Times New Roman" pitchFamily="18" charset="0"/>
                          <a:ea typeface="+mn-ea"/>
                          <a:cs typeface="Times New Roman" pitchFamily="18" charset="0"/>
                        </a:rPr>
                        <a:t>, составленной по форме, установленной Министерством сельского хозяйства Российской Федерации. </a:t>
                      </a:r>
                    </a:p>
                    <a:p>
                      <a:endParaRPr lang="ru-RU" sz="1250" b="0" i="0" u="none" strike="noStrike" kern="1200" baseline="0" dirty="0" smtClean="0">
                        <a:solidFill>
                          <a:schemeClr val="tx1"/>
                        </a:solidFill>
                        <a:latin typeface="Times New Roman" pitchFamily="18" charset="0"/>
                        <a:ea typeface="+mn-ea"/>
                        <a:cs typeface="Times New Roman" pitchFamily="18" charset="0"/>
                      </a:endParaRPr>
                    </a:p>
                    <a:p>
                      <a:pPr marL="0" marR="0" indent="0" algn="l" defTabSz="1031626" rtl="0" eaLnBrk="1" fontAlgn="auto" latinLnBrk="0" hangingPunct="1">
                        <a:lnSpc>
                          <a:spcPct val="100000"/>
                        </a:lnSpc>
                        <a:spcBef>
                          <a:spcPts val="0"/>
                        </a:spcBef>
                        <a:spcAft>
                          <a:spcPts val="0"/>
                        </a:spcAft>
                        <a:buClrTx/>
                        <a:buSzTx/>
                        <a:buFontTx/>
                        <a:buNone/>
                        <a:tabLst/>
                        <a:defRPr/>
                      </a:pPr>
                      <a:r>
                        <a:rPr lang="ru-RU" sz="1250" b="0" i="0" u="none" strike="noStrike" kern="1200" baseline="0" dirty="0" smtClean="0">
                          <a:solidFill>
                            <a:schemeClr val="tx1"/>
                          </a:solidFill>
                          <a:latin typeface="Times New Roman" pitchFamily="18" charset="0"/>
                          <a:ea typeface="+mn-ea"/>
                          <a:cs typeface="Times New Roman" pitchFamily="18" charset="0"/>
                        </a:rPr>
                        <a:t> </a:t>
                      </a:r>
                      <a:r>
                        <a:rPr lang="ru-RU" sz="1400" b="0" i="0" u="none" strike="noStrike" kern="1200" baseline="0" dirty="0" smtClean="0">
                          <a:solidFill>
                            <a:schemeClr val="tx1"/>
                          </a:solidFill>
                          <a:latin typeface="Times New Roman" pitchFamily="18" charset="0"/>
                          <a:ea typeface="+mn-ea"/>
                          <a:cs typeface="Times New Roman" pitchFamily="18" charset="0"/>
                        </a:rPr>
                        <a:t>Справка о деятельности кооператива, составленная по форме, установленной правовым актом министерства, подписанная руководителем кооператива, подтверждающая, что выручка от реализации сельскохозяйственной продукции, а также продуктов переработки указанной продукции составляет не менее 70% от общей выручки кооператива в квартале, предшествующем кварталу проведения конкурса.</a:t>
                      </a:r>
                    </a:p>
                    <a:p>
                      <a:endParaRPr lang="ru-RU" sz="1250" b="0" dirty="0">
                        <a:solidFill>
                          <a:schemeClr val="tx1"/>
                        </a:solidFill>
                        <a:latin typeface="Times New Roman" pitchFamily="18" charset="0"/>
                        <a:cs typeface="Times New Roman" pitchFamily="18" charset="0"/>
                      </a:endParaRPr>
                    </a:p>
                  </a:txBody>
                  <a:tcPr marL="99060" marR="99060"/>
                </a:tc>
              </a:tr>
            </a:tbl>
          </a:graphicData>
        </a:graphic>
      </p:graphicFrame>
      <p:sp>
        <p:nvSpPr>
          <p:cNvPr id="4" name="Прямоугольник 3"/>
          <p:cNvSpPr/>
          <p:nvPr/>
        </p:nvSpPr>
        <p:spPr>
          <a:xfrm>
            <a:off x="272480" y="6446054"/>
            <a:ext cx="936104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3888050054"/>
      </p:ext>
    </p:extLst>
  </p:cSld>
  <p:clrMapOvr>
    <a:masterClrMapping/>
  </p:clrMapOvr>
  <p:transition spd="slow">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754101285"/>
              </p:ext>
            </p:extLst>
          </p:nvPr>
        </p:nvGraphicFramePr>
        <p:xfrm>
          <a:off x="272480" y="476671"/>
          <a:ext cx="9433046" cy="5807062"/>
        </p:xfrm>
        <a:graphic>
          <a:graphicData uri="http://schemas.openxmlformats.org/drawingml/2006/table">
            <a:tbl>
              <a:tblPr firstRow="1" bandRow="1">
                <a:tableStyleId>{5940675A-B579-460E-94D1-54222C63F5DA}</a:tableStyleId>
              </a:tblPr>
              <a:tblGrid>
                <a:gridCol w="526161"/>
                <a:gridCol w="5052944"/>
                <a:gridCol w="3853941"/>
              </a:tblGrid>
              <a:tr h="466451">
                <a:tc>
                  <a:txBody>
                    <a:bodyPr/>
                    <a:lstStyle/>
                    <a:p>
                      <a:pPr algn="ctr"/>
                      <a:r>
                        <a:rPr lang="ru-RU" sz="1200" dirty="0" smtClean="0">
                          <a:latin typeface="Times New Roman" pitchFamily="18" charset="0"/>
                          <a:cs typeface="Times New Roman" pitchFamily="18" charset="0"/>
                        </a:rPr>
                        <a:t>№</a:t>
                      </a:r>
                    </a:p>
                    <a:p>
                      <a:pPr algn="ctr"/>
                      <a:r>
                        <a:rPr lang="ru-RU" sz="1200" dirty="0" smtClean="0">
                          <a:latin typeface="Times New Roman" pitchFamily="18" charset="0"/>
                          <a:cs typeface="Times New Roman" pitchFamily="18" charset="0"/>
                        </a:rPr>
                        <a:t>п/п</a:t>
                      </a:r>
                      <a:endParaRPr lang="ru-RU" sz="12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требования</a:t>
                      </a:r>
                      <a:endParaRPr lang="ru-RU" sz="14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Документы,</a:t>
                      </a:r>
                      <a:r>
                        <a:rPr lang="ru-RU" sz="1400" baseline="0" dirty="0" smtClean="0">
                          <a:latin typeface="Times New Roman" pitchFamily="18" charset="0"/>
                          <a:cs typeface="Times New Roman" pitchFamily="18" charset="0"/>
                        </a:rPr>
                        <a:t> подтверждающие соответствие кооператива требованиям, установленным </a:t>
                      </a:r>
                      <a:r>
                        <a:rPr lang="ru-RU" sz="1400" b="1" baseline="0" dirty="0" smtClean="0">
                          <a:solidFill>
                            <a:srgbClr val="FF0000"/>
                          </a:solidFill>
                          <a:latin typeface="Times New Roman" pitchFamily="18" charset="0"/>
                          <a:cs typeface="Times New Roman" pitchFamily="18" charset="0"/>
                        </a:rPr>
                        <a:t>подпунктами 2.3.1- 2.3.8 Порядка</a:t>
                      </a:r>
                      <a:endParaRPr lang="ru-RU" sz="1400" b="1" dirty="0">
                        <a:solidFill>
                          <a:srgbClr val="FF0000"/>
                        </a:solidFill>
                        <a:latin typeface="Times New Roman" pitchFamily="18" charset="0"/>
                        <a:cs typeface="Times New Roman" pitchFamily="18" charset="0"/>
                      </a:endParaRPr>
                    </a:p>
                  </a:txBody>
                  <a:tcPr marL="99060" marR="99060"/>
                </a:tc>
              </a:tr>
              <a:tr h="1002847">
                <a:tc>
                  <a:txBody>
                    <a:bodyPr/>
                    <a:lstStyle/>
                    <a:p>
                      <a:pPr algn="ctr"/>
                      <a:r>
                        <a:rPr lang="ru-RU" sz="1200" dirty="0" smtClean="0">
                          <a:latin typeface="Times New Roman" pitchFamily="18" charset="0"/>
                          <a:cs typeface="Times New Roman" pitchFamily="18" charset="0"/>
                        </a:rPr>
                        <a:t>1</a:t>
                      </a:r>
                      <a:endParaRPr lang="ru-RU" sz="1200" dirty="0">
                        <a:latin typeface="Times New Roman" pitchFamily="18" charset="0"/>
                        <a:cs typeface="Times New Roman" pitchFamily="18" charset="0"/>
                      </a:endParaRPr>
                    </a:p>
                  </a:txBody>
                  <a:tcPr marL="99060" marR="99060"/>
                </a:tc>
                <a:tc>
                  <a:txBody>
                    <a:bodyPr/>
                    <a:lstStyle/>
                    <a:p>
                      <a:r>
                        <a:rPr lang="ru-RU" sz="1400" b="0" i="0" u="none" strike="noStrike" kern="1200" baseline="0" dirty="0" smtClean="0">
                          <a:solidFill>
                            <a:schemeClr val="tx1"/>
                          </a:solidFill>
                          <a:latin typeface="Times New Roman" pitchFamily="18" charset="0"/>
                          <a:ea typeface="+mn-ea"/>
                          <a:cs typeface="Times New Roman" pitchFamily="18" charset="0"/>
                        </a:rPr>
                        <a:t>Входящие в один из ревизионных союзов по их выбору.</a:t>
                      </a: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baseline="0" dirty="0" smtClean="0">
                          <a:latin typeface="Times New Roman" pitchFamily="18" charset="0"/>
                          <a:cs typeface="Times New Roman" pitchFamily="18" charset="0"/>
                        </a:rPr>
                        <a:t>справка (уведомление) о членстве в ревизионном союзе, выданную ревизионным союзом</a:t>
                      </a:r>
                    </a:p>
                    <a:p>
                      <a:pPr algn="just"/>
                      <a:endParaRPr lang="ru-RU" sz="1200" dirty="0">
                        <a:latin typeface="Times New Roman" pitchFamily="18" charset="0"/>
                        <a:cs typeface="Times New Roman" pitchFamily="18" charset="0"/>
                      </a:endParaRPr>
                    </a:p>
                  </a:txBody>
                  <a:tcPr marL="99060" marR="99060"/>
                </a:tc>
              </a:tr>
              <a:tr h="1578002">
                <a:tc>
                  <a:txBody>
                    <a:bodyPr/>
                    <a:lstStyle/>
                    <a:p>
                      <a:pPr algn="ctr"/>
                      <a:r>
                        <a:rPr lang="ru-RU" sz="1200" dirty="0" smtClean="0">
                          <a:latin typeface="Times New Roman" pitchFamily="18" charset="0"/>
                          <a:cs typeface="Times New Roman" pitchFamily="18" charset="0"/>
                        </a:rPr>
                        <a:t>2</a:t>
                      </a:r>
                      <a:endParaRPr lang="ru-RU" sz="12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Не находящиеся на дату подачи заявки на участие в конкурсе в процессе реорганизации (за исключением реорганизации в форме присоединения к кооперативу - юридическому лицу другого юридического лица), ликвидации, в отношении которых не введена процедура банкротства, деятельность кооператива не приостановлена в порядке, предусмотренном законодательством Российской Федерации</a:t>
                      </a:r>
                      <a:endParaRPr lang="ru-RU" sz="1200" b="0" i="0" u="none" strike="noStrike" baseline="0" dirty="0" smtClean="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200" b="0" dirty="0" smtClean="0">
                          <a:latin typeface="Times New Roman" pitchFamily="18" charset="0"/>
                          <a:cs typeface="Times New Roman" pitchFamily="18" charset="0"/>
                        </a:rPr>
                        <a:t>выписка из ЕГРЮЛ (министерство производит запрос самостоятельно)</a:t>
                      </a:r>
                    </a:p>
                    <a:p>
                      <a:pPr algn="just"/>
                      <a:endParaRPr lang="ru-RU" sz="1200" dirty="0">
                        <a:latin typeface="Times New Roman" pitchFamily="18" charset="0"/>
                        <a:cs typeface="Times New Roman" pitchFamily="18" charset="0"/>
                      </a:endParaRPr>
                    </a:p>
                  </a:txBody>
                  <a:tcPr marL="99060" marR="99060"/>
                </a:tc>
              </a:tr>
              <a:tr h="2487735">
                <a:tc>
                  <a:txBody>
                    <a:bodyPr/>
                    <a:lstStyle/>
                    <a:p>
                      <a:pPr algn="ctr"/>
                      <a:r>
                        <a:rPr lang="ru-RU" sz="1200" dirty="0" smtClean="0">
                          <a:latin typeface="Times New Roman" pitchFamily="18" charset="0"/>
                          <a:cs typeface="Times New Roman" pitchFamily="18" charset="0"/>
                        </a:rPr>
                        <a:t>3</a:t>
                      </a:r>
                      <a:endParaRPr lang="ru-RU" sz="12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Не являющиеся на дату подачи заявки на участие в конкурсе иностранными юридическими лицами, а также российскими юридическими лицами, в уставных капиталах которых доля участия иностранных юридических лиц, местом регистрации которых является государство или территория, включенные в утверждаемый Министерством финансов Российской Федерации перечень государств и территорий, предоставляющих льготный налоговый режим налогообложения и (или) не предусматривающих раскрытия и представления информации при проведении финансовых операций (офшорные зоны), в совокупности превышает 50%.</a:t>
                      </a:r>
                      <a:endParaRPr lang="ru-RU" sz="1200" b="0" i="0" u="none" strike="noStrike" baseline="0" dirty="0" smtClean="0">
                        <a:latin typeface="Times New Roman" pitchFamily="18" charset="0"/>
                        <a:cs typeface="Times New Roman" pitchFamily="18" charset="0"/>
                      </a:endParaRPr>
                    </a:p>
                  </a:txBody>
                  <a:tcPr marL="99060" marR="99060"/>
                </a:tc>
                <a:tc>
                  <a:txBody>
                    <a:bodyPr/>
                    <a:lstStyle/>
                    <a:p>
                      <a:pPr algn="just"/>
                      <a:r>
                        <a:rPr lang="ru-RU" sz="1200" b="0" i="0" u="none" strike="noStrike" baseline="0" dirty="0" smtClean="0">
                          <a:latin typeface="Times New Roman" pitchFamily="18" charset="0"/>
                          <a:cs typeface="Times New Roman" pitchFamily="18" charset="0"/>
                        </a:rPr>
                        <a:t>министерство выясняет сведения на сайте  Федеральной налоговой службы</a:t>
                      </a: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1471393633"/>
      </p:ext>
    </p:extLst>
  </p:cSld>
  <p:clrMapOvr>
    <a:masterClrMapping/>
  </p:clrMapOvr>
  <p:transition spd="slow">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3221168696"/>
              </p:ext>
            </p:extLst>
          </p:nvPr>
        </p:nvGraphicFramePr>
        <p:xfrm>
          <a:off x="344488" y="183079"/>
          <a:ext cx="9433046" cy="6344315"/>
        </p:xfrm>
        <a:graphic>
          <a:graphicData uri="http://schemas.openxmlformats.org/drawingml/2006/table">
            <a:tbl>
              <a:tblPr firstRow="1" bandRow="1">
                <a:tableStyleId>{5940675A-B579-460E-94D1-54222C63F5DA}</a:tableStyleId>
              </a:tblPr>
              <a:tblGrid>
                <a:gridCol w="526161"/>
                <a:gridCol w="5052944"/>
                <a:gridCol w="3853941"/>
              </a:tblGrid>
              <a:tr h="707993">
                <a:tc>
                  <a:txBody>
                    <a:bodyPr/>
                    <a:lstStyle/>
                    <a:p>
                      <a:pPr algn="ctr"/>
                      <a:r>
                        <a:rPr lang="ru-RU" sz="1200" dirty="0" smtClean="0">
                          <a:latin typeface="Times New Roman" pitchFamily="18" charset="0"/>
                          <a:cs typeface="Times New Roman" pitchFamily="18" charset="0"/>
                        </a:rPr>
                        <a:t>№</a:t>
                      </a:r>
                    </a:p>
                    <a:p>
                      <a:pPr algn="ctr"/>
                      <a:r>
                        <a:rPr lang="ru-RU" sz="1200" dirty="0" smtClean="0">
                          <a:latin typeface="Times New Roman" pitchFamily="18" charset="0"/>
                          <a:cs typeface="Times New Roman" pitchFamily="18" charset="0"/>
                        </a:rPr>
                        <a:t>п/п</a:t>
                      </a:r>
                      <a:endParaRPr lang="ru-RU" sz="12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требования</a:t>
                      </a:r>
                      <a:endParaRPr lang="ru-RU" sz="1400" dirty="0">
                        <a:latin typeface="Times New Roman" pitchFamily="18" charset="0"/>
                        <a:cs typeface="Times New Roman" pitchFamily="18" charset="0"/>
                      </a:endParaRPr>
                    </a:p>
                  </a:txBody>
                  <a:tcPr marL="99060" marR="99060"/>
                </a:tc>
                <a:tc>
                  <a:txBody>
                    <a:bodyPr/>
                    <a:lstStyle/>
                    <a:p>
                      <a:pPr marL="0" marR="0" indent="0" algn="ctr" defTabSz="1031626" rtl="0" eaLnBrk="1" fontAlgn="auto" latinLnBrk="0" hangingPunct="1">
                        <a:lnSpc>
                          <a:spcPct val="100000"/>
                        </a:lnSpc>
                        <a:spcBef>
                          <a:spcPts val="0"/>
                        </a:spcBef>
                        <a:spcAft>
                          <a:spcPts val="0"/>
                        </a:spcAft>
                        <a:buClrTx/>
                        <a:buSzTx/>
                        <a:buFontTx/>
                        <a:buNone/>
                        <a:tabLst/>
                        <a:defRPr/>
                      </a:pPr>
                      <a:r>
                        <a:rPr lang="ru-RU" sz="1400" dirty="0" smtClean="0">
                          <a:latin typeface="Times New Roman" pitchFamily="18" charset="0"/>
                          <a:cs typeface="Times New Roman" pitchFamily="18" charset="0"/>
                        </a:rPr>
                        <a:t>Документы,</a:t>
                      </a:r>
                      <a:r>
                        <a:rPr lang="ru-RU" sz="1400" baseline="0" dirty="0" smtClean="0">
                          <a:latin typeface="Times New Roman" pitchFamily="18" charset="0"/>
                          <a:cs typeface="Times New Roman" pitchFamily="18" charset="0"/>
                        </a:rPr>
                        <a:t> подтверждающие соответствие кооператива требованиям, установленным </a:t>
                      </a:r>
                      <a:r>
                        <a:rPr lang="ru-RU" sz="1400" b="1" baseline="0" dirty="0" smtClean="0">
                          <a:solidFill>
                            <a:srgbClr val="FF0000"/>
                          </a:solidFill>
                          <a:latin typeface="Times New Roman" pitchFamily="18" charset="0"/>
                          <a:cs typeface="Times New Roman" pitchFamily="18" charset="0"/>
                        </a:rPr>
                        <a:t>подпунктами 2.3.1- 2.3.8 Порядка</a:t>
                      </a:r>
                      <a:endParaRPr lang="ru-RU" sz="1400" b="1" dirty="0">
                        <a:solidFill>
                          <a:srgbClr val="FF0000"/>
                        </a:solidFill>
                        <a:latin typeface="Times New Roman" pitchFamily="18" charset="0"/>
                        <a:cs typeface="Times New Roman" pitchFamily="18" charset="0"/>
                      </a:endParaRPr>
                    </a:p>
                  </a:txBody>
                  <a:tcPr marL="99060" marR="99060"/>
                </a:tc>
              </a:tr>
              <a:tr h="2153478">
                <a:tc>
                  <a:txBody>
                    <a:bodyPr/>
                    <a:lstStyle/>
                    <a:p>
                      <a:pPr algn="ctr"/>
                      <a:r>
                        <a:rPr lang="ru-RU" sz="1200" dirty="0" smtClean="0">
                          <a:latin typeface="Times New Roman" pitchFamily="18" charset="0"/>
                          <a:cs typeface="Times New Roman" pitchFamily="18" charset="0"/>
                        </a:rPr>
                        <a:t>4</a:t>
                      </a:r>
                      <a:endParaRPr lang="ru-RU" sz="12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rgbClr val="C00000"/>
                          </a:solidFill>
                          <a:latin typeface="Times New Roman" pitchFamily="18" charset="0"/>
                          <a:ea typeface="+mn-ea"/>
                          <a:cs typeface="Times New Roman" pitchFamily="18" charset="0"/>
                        </a:rPr>
                        <a:t>Не имеющие неисполненных обязанностей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 в сумме, превышающей 10000 рублей, по состоянию на дату подачи заявки на участие в конкурсе.</a:t>
                      </a:r>
                    </a:p>
                    <a:p>
                      <a:endParaRPr lang="ru-RU" sz="1200" b="0" i="0" u="none" strike="noStrike" spc="-20" baseline="0" dirty="0" smtClean="0">
                        <a:solidFill>
                          <a:schemeClr val="tx1"/>
                        </a:solidFill>
                        <a:latin typeface="Times New Roman" pitchFamily="18" charset="0"/>
                        <a:cs typeface="Times New Roman" pitchFamily="18" charset="0"/>
                      </a:endParaRPr>
                    </a:p>
                  </a:txBody>
                  <a:tcPr marL="99060" marR="99060"/>
                </a:tc>
                <a:tc>
                  <a:txBody>
                    <a:bodyPr/>
                    <a:lstStyle/>
                    <a:p>
                      <a:pPr marL="0" marR="0" indent="0" algn="l" defTabSz="1031626" rtl="0" eaLnBrk="1" fontAlgn="auto" latinLnBrk="0" hangingPunct="1">
                        <a:lnSpc>
                          <a:spcPct val="100000"/>
                        </a:lnSpc>
                        <a:spcBef>
                          <a:spcPts val="0"/>
                        </a:spcBef>
                        <a:spcAft>
                          <a:spcPts val="0"/>
                        </a:spcAft>
                        <a:buClrTx/>
                        <a:buSzTx/>
                        <a:buFontTx/>
                        <a:buNone/>
                        <a:tabLst/>
                        <a:defRPr/>
                      </a:pPr>
                      <a:r>
                        <a:rPr lang="ru-RU" sz="1400" b="0" i="0" u="none" strike="noStrike" spc="-20" baseline="0" dirty="0" smtClean="0">
                          <a:latin typeface="Times New Roman" pitchFamily="18" charset="0"/>
                          <a:cs typeface="Times New Roman" pitchFamily="18" charset="0"/>
                        </a:rPr>
                        <a:t>справки об отсутствии (наличии) у заявителя задолженности по налогам (сборам), по страховым взносам и начисленным по ним пеням и штрафам, выданные налоговым органом и региональным отделением Фонда социального страхования Российской Федерации,</a:t>
                      </a:r>
                      <a:r>
                        <a:rPr kumimoji="0" lang="ru-RU" sz="1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превышающей 10 тыс. рублей. </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могут быть предоставлены по инициативе руководителя кооператива), </a:t>
                      </a:r>
                      <a:r>
                        <a:rPr lang="ru-RU" sz="1400" dirty="0" smtClean="0">
                          <a:latin typeface="Times New Roman" pitchFamily="18" charset="0"/>
                          <a:cs typeface="Times New Roman" pitchFamily="18" charset="0"/>
                        </a:rPr>
                        <a:t>министерство производит запрос самостоятельно</a:t>
                      </a:r>
                      <a:endParaRPr lang="ru-RU" sz="1200" dirty="0">
                        <a:latin typeface="Times New Roman" pitchFamily="18" charset="0"/>
                        <a:cs typeface="Times New Roman" pitchFamily="18" charset="0"/>
                      </a:endParaRPr>
                    </a:p>
                  </a:txBody>
                  <a:tcPr marL="99060" marR="99060"/>
                </a:tc>
              </a:tr>
              <a:tr h="1533984">
                <a:tc>
                  <a:txBody>
                    <a:bodyPr/>
                    <a:lstStyle/>
                    <a:p>
                      <a:pPr algn="ctr"/>
                      <a:r>
                        <a:rPr lang="ru-RU" sz="1200" dirty="0" smtClean="0">
                          <a:latin typeface="Times New Roman" pitchFamily="18" charset="0"/>
                          <a:cs typeface="Times New Roman" pitchFamily="18" charset="0"/>
                        </a:rPr>
                        <a:t>5</a:t>
                      </a:r>
                      <a:endParaRPr lang="ru-RU" sz="1200" dirty="0">
                        <a:latin typeface="Times New Roman" pitchFamily="18" charset="0"/>
                        <a:cs typeface="Times New Roman" pitchFamily="18" charset="0"/>
                      </a:endParaRPr>
                    </a:p>
                  </a:txBody>
                  <a:tcPr marL="99060" marR="99060"/>
                </a:tc>
                <a:tc>
                  <a:txBody>
                    <a:bodyPr/>
                    <a:lstStyle/>
                    <a:p>
                      <a:pPr algn="just"/>
                      <a:r>
                        <a:rPr lang="ru-RU" sz="1400" b="0" i="0" u="none" strike="noStrike" kern="1200" baseline="0" dirty="0" smtClean="0">
                          <a:solidFill>
                            <a:schemeClr val="tx1"/>
                          </a:solidFill>
                          <a:latin typeface="Times New Roman" pitchFamily="18" charset="0"/>
                          <a:ea typeface="+mn-ea"/>
                          <a:cs typeface="Times New Roman" pitchFamily="18" charset="0"/>
                        </a:rPr>
                        <a:t>Не имеющие просроченной задолженности по возврату в областной бюджет субсидий, бюджетных инвестиций, предоставленных в том числе в соответствии с иными правовыми актами, и иной просроченной (неурегулированной) задолженности по денежным обязательствам перед областным бюджетом по состоянию </a:t>
                      </a:r>
                      <a:r>
                        <a:rPr lang="ru-RU" sz="1400" b="1" i="0" u="none" strike="noStrike" kern="1200" baseline="0" dirty="0" smtClean="0">
                          <a:solidFill>
                            <a:srgbClr val="C00000"/>
                          </a:solidFill>
                          <a:latin typeface="Times New Roman" pitchFamily="18" charset="0"/>
                          <a:ea typeface="+mn-ea"/>
                          <a:cs typeface="Times New Roman" pitchFamily="18" charset="0"/>
                        </a:rPr>
                        <a:t>на 1-е число месяца подачи заявки на участие в конкурсе</a:t>
                      </a:r>
                      <a:r>
                        <a:rPr lang="ru-RU" sz="1400" b="0" i="0" u="none" strike="noStrike" kern="1200" baseline="0" dirty="0" smtClean="0">
                          <a:solidFill>
                            <a:schemeClr val="tx1"/>
                          </a:solidFill>
                          <a:latin typeface="Times New Roman" pitchFamily="18" charset="0"/>
                          <a:ea typeface="+mn-ea"/>
                          <a:cs typeface="Times New Roman" pitchFamily="18" charset="0"/>
                        </a:rPr>
                        <a:t>.</a:t>
                      </a: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dirty="0" smtClean="0">
                          <a:latin typeface="Times New Roman" pitchFamily="18" charset="0"/>
                          <a:cs typeface="Times New Roman" pitchFamily="18" charset="0"/>
                        </a:rPr>
                        <a:t>(министерство производит запрос самостоятельно)</a:t>
                      </a:r>
                    </a:p>
                    <a:p>
                      <a:pPr algn="just"/>
                      <a:endParaRPr lang="ru-RU" sz="1200" dirty="0">
                        <a:latin typeface="Times New Roman" pitchFamily="18" charset="0"/>
                        <a:cs typeface="Times New Roman" pitchFamily="18" charset="0"/>
                      </a:endParaRPr>
                    </a:p>
                  </a:txBody>
                  <a:tcPr marL="99060" marR="99060"/>
                </a:tc>
              </a:tr>
              <a:tr h="1802795">
                <a:tc>
                  <a:txBody>
                    <a:bodyPr/>
                    <a:lstStyle/>
                    <a:p>
                      <a:pPr algn="ctr"/>
                      <a:r>
                        <a:rPr lang="ru-RU" sz="1200" dirty="0" smtClean="0">
                          <a:latin typeface="Times New Roman" pitchFamily="18" charset="0"/>
                          <a:cs typeface="Times New Roman" pitchFamily="18" charset="0"/>
                        </a:rPr>
                        <a:t>6</a:t>
                      </a:r>
                      <a:endParaRPr lang="ru-RU" sz="12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Не имеющие сведений в отношении председателя, членов коллегиального исполнительного органа, лица, исполняющего функции единоличного исполнительного органа, или главного бухгалтера кооператива в реестре дисквалифицированных лиц по состоянию </a:t>
                      </a:r>
                      <a:r>
                        <a:rPr lang="ru-RU" sz="1400" b="1" i="0" u="none" strike="noStrike" kern="1200" baseline="0" dirty="0" smtClean="0">
                          <a:solidFill>
                            <a:srgbClr val="C00000"/>
                          </a:solidFill>
                          <a:latin typeface="Times New Roman" pitchFamily="18" charset="0"/>
                          <a:ea typeface="+mn-ea"/>
                          <a:cs typeface="Times New Roman" pitchFamily="18" charset="0"/>
                        </a:rPr>
                        <a:t>на 1-е число месяца подачи заявки на участие в конкурсе.</a:t>
                      </a:r>
                      <a:endParaRPr lang="ru-RU" sz="1400" b="0" i="0" u="none" strike="noStrike" baseline="0" dirty="0" smtClean="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2000" b="0" i="0" u="none" strike="noStrike" kern="1200" baseline="0" dirty="0" smtClean="0">
                          <a:solidFill>
                            <a:schemeClr val="tx1"/>
                          </a:solidFill>
                          <a:latin typeface="+mn-lt"/>
                          <a:ea typeface="+mn-ea"/>
                          <a:cs typeface="+mn-cs"/>
                        </a:rPr>
                        <a:t> </a:t>
                      </a:r>
                      <a:r>
                        <a:rPr lang="ru-RU" sz="1400" b="0" i="0" u="none" strike="noStrike" kern="1200" baseline="0" dirty="0" smtClean="0">
                          <a:solidFill>
                            <a:schemeClr val="tx1"/>
                          </a:solidFill>
                          <a:latin typeface="Times New Roman" pitchFamily="18" charset="0"/>
                          <a:ea typeface="+mn-ea"/>
                          <a:cs typeface="Times New Roman" pitchFamily="18" charset="0"/>
                        </a:rPr>
                        <a:t>Перечень членов коллегиального исполнительного органа, лица, исполняющего функции единоличного исполнительного органа, или главного бухгалтера кооператива по форме, утвержденной правовым актом министерства, по состоянию </a:t>
                      </a:r>
                      <a:r>
                        <a:rPr lang="ru-RU" sz="1400" b="1" i="0" u="none" strike="noStrike" kern="1200" baseline="0" dirty="0" smtClean="0">
                          <a:solidFill>
                            <a:srgbClr val="C00000"/>
                          </a:solidFill>
                          <a:latin typeface="Times New Roman" pitchFamily="18" charset="0"/>
                          <a:ea typeface="+mn-ea"/>
                          <a:cs typeface="Times New Roman" pitchFamily="18" charset="0"/>
                        </a:rPr>
                        <a:t>на 1-е число месяца</a:t>
                      </a:r>
                      <a:r>
                        <a:rPr lang="ru-RU" sz="1400" b="0" i="0" u="none" strike="noStrike" kern="1200" baseline="0" dirty="0" smtClean="0">
                          <a:solidFill>
                            <a:srgbClr val="C00000"/>
                          </a:solidFill>
                          <a:latin typeface="Times New Roman" pitchFamily="18" charset="0"/>
                          <a:ea typeface="+mn-ea"/>
                          <a:cs typeface="Times New Roman" pitchFamily="18" charset="0"/>
                        </a:rPr>
                        <a:t> </a:t>
                      </a:r>
                      <a:r>
                        <a:rPr lang="ru-RU" sz="1400" b="0" i="0" u="none" strike="noStrike" kern="1200" baseline="0" dirty="0" smtClean="0">
                          <a:solidFill>
                            <a:schemeClr val="tx1"/>
                          </a:solidFill>
                          <a:latin typeface="Times New Roman" pitchFamily="18" charset="0"/>
                          <a:ea typeface="+mn-ea"/>
                          <a:cs typeface="Times New Roman" pitchFamily="18" charset="0"/>
                        </a:rPr>
                        <a:t>подачи заявки на участие в конкурсе</a:t>
                      </a:r>
                      <a:endParaRPr lang="ru-RU" sz="1200" b="0"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1355350855"/>
      </p:ext>
    </p:extLst>
  </p:cSld>
  <p:clrMapOvr>
    <a:masterClrMapping/>
  </p:clrMapOvr>
  <p:transition spd="slow">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871977127"/>
              </p:ext>
            </p:extLst>
          </p:nvPr>
        </p:nvGraphicFramePr>
        <p:xfrm>
          <a:off x="308484" y="2204865"/>
          <a:ext cx="9289032" cy="4244216"/>
        </p:xfrm>
        <a:graphic>
          <a:graphicData uri="http://schemas.openxmlformats.org/drawingml/2006/table">
            <a:tbl>
              <a:tblPr firstRow="1" bandRow="1">
                <a:tableStyleId>{5940675A-B579-460E-94D1-54222C63F5DA}</a:tableStyleId>
              </a:tblPr>
              <a:tblGrid>
                <a:gridCol w="518128"/>
                <a:gridCol w="4975801"/>
                <a:gridCol w="3795103"/>
              </a:tblGrid>
              <a:tr h="1324602">
                <a:tc>
                  <a:txBody>
                    <a:bodyPr/>
                    <a:lstStyle/>
                    <a:p>
                      <a:pPr algn="ctr"/>
                      <a:r>
                        <a:rPr lang="ru-RU" sz="1200" dirty="0" smtClean="0">
                          <a:latin typeface="Times New Roman" pitchFamily="18" charset="0"/>
                          <a:cs typeface="Times New Roman" pitchFamily="18" charset="0"/>
                        </a:rPr>
                        <a:t>№</a:t>
                      </a:r>
                    </a:p>
                    <a:p>
                      <a:pPr algn="ctr"/>
                      <a:r>
                        <a:rPr lang="ru-RU" sz="1200" dirty="0" smtClean="0">
                          <a:latin typeface="Times New Roman" pitchFamily="18" charset="0"/>
                          <a:cs typeface="Times New Roman" pitchFamily="18" charset="0"/>
                        </a:rPr>
                        <a:t>п/п</a:t>
                      </a:r>
                      <a:endParaRPr lang="ru-RU" sz="12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требования</a:t>
                      </a:r>
                      <a:endParaRPr lang="ru-RU" sz="1400" dirty="0">
                        <a:latin typeface="Times New Roman" pitchFamily="18" charset="0"/>
                        <a:cs typeface="Times New Roman" pitchFamily="18" charset="0"/>
                      </a:endParaRPr>
                    </a:p>
                  </a:txBody>
                  <a:tcPr marL="99060" marR="99060"/>
                </a:tc>
                <a:tc>
                  <a:txBody>
                    <a:bodyPr/>
                    <a:lstStyle/>
                    <a:p>
                      <a:pPr marL="0" marR="0" indent="0" algn="ctr" defTabSz="1031626" rtl="0" eaLnBrk="1" fontAlgn="auto" latinLnBrk="0" hangingPunct="1">
                        <a:lnSpc>
                          <a:spcPct val="100000"/>
                        </a:lnSpc>
                        <a:spcBef>
                          <a:spcPts val="0"/>
                        </a:spcBef>
                        <a:spcAft>
                          <a:spcPts val="0"/>
                        </a:spcAft>
                        <a:buClrTx/>
                        <a:buSzTx/>
                        <a:buFontTx/>
                        <a:buNone/>
                        <a:tabLst/>
                        <a:defRPr/>
                      </a:pPr>
                      <a:r>
                        <a:rPr lang="ru-RU" sz="1400" dirty="0" smtClean="0">
                          <a:latin typeface="Times New Roman" pitchFamily="18" charset="0"/>
                          <a:cs typeface="Times New Roman" pitchFamily="18" charset="0"/>
                        </a:rPr>
                        <a:t>Документы,</a:t>
                      </a:r>
                      <a:r>
                        <a:rPr lang="ru-RU" sz="1400" baseline="0" dirty="0" smtClean="0">
                          <a:latin typeface="Times New Roman" pitchFamily="18" charset="0"/>
                          <a:cs typeface="Times New Roman" pitchFamily="18" charset="0"/>
                        </a:rPr>
                        <a:t> подтверждающие соответствие кооператива требованиям, </a:t>
                      </a:r>
                      <a:r>
                        <a:rPr lang="ru-RU" sz="1400" b="1" baseline="0" dirty="0" smtClean="0">
                          <a:solidFill>
                            <a:srgbClr val="FF0000"/>
                          </a:solidFill>
                          <a:latin typeface="Times New Roman" pitchFamily="18" charset="0"/>
                          <a:cs typeface="Times New Roman" pitchFamily="18" charset="0"/>
                        </a:rPr>
                        <a:t>установленным подпунктами 2.3.1- 2.3.8 Порядка</a:t>
                      </a:r>
                      <a:endParaRPr lang="ru-RU" sz="1400" b="1" dirty="0" smtClean="0">
                        <a:solidFill>
                          <a:srgbClr val="FF0000"/>
                        </a:solidFill>
                        <a:latin typeface="Times New Roman" pitchFamily="18" charset="0"/>
                        <a:cs typeface="Times New Roman" pitchFamily="18" charset="0"/>
                      </a:endParaRPr>
                    </a:p>
                    <a:p>
                      <a:pPr algn="ctr"/>
                      <a:endParaRPr lang="ru-RU" sz="1400" b="1" dirty="0">
                        <a:solidFill>
                          <a:srgbClr val="FF0000"/>
                        </a:solidFill>
                        <a:latin typeface="Times New Roman" pitchFamily="18" charset="0"/>
                        <a:cs typeface="Times New Roman" pitchFamily="18" charset="0"/>
                      </a:endParaRPr>
                    </a:p>
                  </a:txBody>
                  <a:tcPr marL="99060" marR="99060"/>
                </a:tc>
              </a:tr>
              <a:tr h="1987765">
                <a:tc>
                  <a:txBody>
                    <a:bodyPr/>
                    <a:lstStyle/>
                    <a:p>
                      <a:pPr algn="ctr"/>
                      <a:r>
                        <a:rPr lang="ru-RU" sz="1400" dirty="0" smtClean="0">
                          <a:latin typeface="Times New Roman" pitchFamily="18" charset="0"/>
                          <a:cs typeface="Times New Roman" pitchFamily="18" charset="0"/>
                        </a:rPr>
                        <a:t>7</a:t>
                      </a:r>
                      <a:endParaRPr lang="ru-RU" sz="14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2000" b="0" i="0" u="none" strike="noStrike" kern="1200" baseline="0" dirty="0" smtClean="0">
                          <a:solidFill>
                            <a:schemeClr val="tx1"/>
                          </a:solidFill>
                          <a:latin typeface="+mn-lt"/>
                          <a:ea typeface="+mn-ea"/>
                          <a:cs typeface="+mn-cs"/>
                        </a:rPr>
                        <a:t> </a:t>
                      </a:r>
                      <a:r>
                        <a:rPr lang="ru-RU" sz="1400" b="0" i="0" u="none" strike="noStrike" kern="1200" baseline="0" dirty="0" smtClean="0">
                          <a:solidFill>
                            <a:schemeClr val="tx1"/>
                          </a:solidFill>
                          <a:latin typeface="Times New Roman" pitchFamily="18" charset="0"/>
                          <a:ea typeface="+mn-ea"/>
                          <a:cs typeface="Times New Roman" pitchFamily="18" charset="0"/>
                        </a:rPr>
                        <a:t>Не находящиеся по состоянию на 1-е число месяца подачи заявки на участие в конкурсе в перечне организаций и физических лиц, в отношении которых имеются сведения об их причастности к экстремистской деятельности или терроризму, либо в перечне организаций и физических лиц, в отношении которых имеются сведения об их причастности к распространению оружия массового уничтожения </a:t>
                      </a:r>
                      <a:r>
                        <a:rPr lang="ru-RU" sz="1400" b="1" i="0" u="none" strike="noStrike" kern="1200" baseline="0" dirty="0" smtClean="0">
                          <a:solidFill>
                            <a:srgbClr val="C00000"/>
                          </a:solidFill>
                          <a:latin typeface="Times New Roman" pitchFamily="18" charset="0"/>
                          <a:ea typeface="+mn-ea"/>
                          <a:cs typeface="Times New Roman" pitchFamily="18" charset="0"/>
                        </a:rPr>
                        <a:t>на 1-е число месяца подачи заявки на участие в конкурсе </a:t>
                      </a:r>
                      <a:endParaRPr lang="ru-RU" sz="1400" b="0" i="0" u="none" strike="noStrike" spc="-20" baseline="0" dirty="0" smtClean="0">
                        <a:solidFill>
                          <a:schemeClr val="tx1"/>
                        </a:solidFill>
                        <a:latin typeface="Times New Roman" pitchFamily="18" charset="0"/>
                        <a:cs typeface="Times New Roman" pitchFamily="18" charset="0"/>
                      </a:endParaRPr>
                    </a:p>
                  </a:txBody>
                  <a:tcPr marL="99060" marR="99060"/>
                </a:tc>
                <a:tc>
                  <a:txBody>
                    <a:bodyPr/>
                    <a:lstStyle/>
                    <a:p>
                      <a:pPr marL="0" marR="0" indent="0" algn="l" defTabSz="1031626" rtl="0" eaLnBrk="1" fontAlgn="auto" latinLnBrk="0" hangingPunct="1">
                        <a:lnSpc>
                          <a:spcPct val="100000"/>
                        </a:lnSpc>
                        <a:spcBef>
                          <a:spcPts val="0"/>
                        </a:spcBef>
                        <a:spcAft>
                          <a:spcPts val="0"/>
                        </a:spcAft>
                        <a:buClrTx/>
                        <a:buSzTx/>
                        <a:buFontTx/>
                        <a:buNone/>
                        <a:tabLst/>
                        <a:defRPr/>
                      </a:pPr>
                      <a:r>
                        <a:rPr lang="ru-RU" sz="1400" dirty="0" smtClean="0">
                          <a:latin typeface="Times New Roman" pitchFamily="18" charset="0"/>
                          <a:cs typeface="Times New Roman" pitchFamily="18" charset="0"/>
                        </a:rPr>
                        <a:t>(министерство производит запрос самостоятельно)</a:t>
                      </a:r>
                    </a:p>
                    <a:p>
                      <a:endParaRPr lang="ru-RU" sz="1400" dirty="0">
                        <a:latin typeface="Times New Roman" pitchFamily="18" charset="0"/>
                        <a:cs typeface="Times New Roman" pitchFamily="18" charset="0"/>
                      </a:endParaRPr>
                    </a:p>
                  </a:txBody>
                  <a:tcPr marL="99060" marR="99060"/>
                </a:tc>
              </a:tr>
              <a:tr h="931849">
                <a:tc>
                  <a:txBody>
                    <a:bodyPr/>
                    <a:lstStyle/>
                    <a:p>
                      <a:pPr algn="ctr"/>
                      <a:r>
                        <a:rPr lang="ru-RU" sz="1400" dirty="0" smtClean="0">
                          <a:latin typeface="Times New Roman" pitchFamily="18" charset="0"/>
                          <a:cs typeface="Times New Roman" pitchFamily="18" charset="0"/>
                        </a:rPr>
                        <a:t>8</a:t>
                      </a:r>
                      <a:endParaRPr lang="ru-RU" sz="14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Руководитель и члены которого дали согласие на передачу и обработку своих персональных данных в соответствии с законодательством Российской Федерации.</a:t>
                      </a:r>
                      <a:endParaRPr lang="ru-RU" sz="1400" b="0" i="0" u="none" strike="noStrike" spc="-20" baseline="0" dirty="0" smtClean="0">
                        <a:solidFill>
                          <a:schemeClr val="tx1"/>
                        </a:solidFill>
                        <a:latin typeface="Times New Roman" pitchFamily="18" charset="0"/>
                        <a:cs typeface="Times New Roman" pitchFamily="18" charset="0"/>
                      </a:endParaRPr>
                    </a:p>
                  </a:txBody>
                  <a:tcPr marL="99060" marR="99060"/>
                </a:tc>
                <a:tc>
                  <a:txBody>
                    <a:bodyPr/>
                    <a:lstStyle/>
                    <a:p>
                      <a:r>
                        <a:rPr lang="ru-RU" sz="1400" dirty="0" smtClean="0">
                          <a:latin typeface="Times New Roman" pitchFamily="18" charset="0"/>
                          <a:cs typeface="Times New Roman" pitchFamily="18" charset="0"/>
                        </a:rPr>
                        <a:t>Заявление на участие в конкурсе</a:t>
                      </a:r>
                      <a:endParaRPr lang="ru-RU" sz="1400" dirty="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3049043264"/>
      </p:ext>
    </p:extLst>
  </p:cSld>
  <p:clrMapOvr>
    <a:masterClrMapping/>
  </p:clrMapOvr>
  <p:transition spd="slow">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3789571276"/>
              </p:ext>
            </p:extLst>
          </p:nvPr>
        </p:nvGraphicFramePr>
        <p:xfrm>
          <a:off x="272480" y="1168724"/>
          <a:ext cx="9361040" cy="4191380"/>
        </p:xfrm>
        <a:graphic>
          <a:graphicData uri="http://schemas.openxmlformats.org/drawingml/2006/table">
            <a:tbl>
              <a:tblPr firstRow="1" bandRow="1">
                <a:tableStyleId>{5940675A-B579-460E-94D1-54222C63F5DA}</a:tableStyleId>
              </a:tblPr>
              <a:tblGrid>
                <a:gridCol w="522145"/>
                <a:gridCol w="5014373"/>
                <a:gridCol w="3824522"/>
              </a:tblGrid>
              <a:tr h="505925">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r>
                        <a:rPr lang="ru-RU" sz="1400" b="1" dirty="0" smtClean="0">
                          <a:latin typeface="Times New Roman" pitchFamily="18" charset="0"/>
                          <a:cs typeface="Times New Roman" pitchFamily="18" charset="0"/>
                        </a:rPr>
                        <a:t>Требования</a:t>
                      </a:r>
                      <a:endParaRPr lang="ru-RU" sz="1400" b="1" dirty="0">
                        <a:latin typeface="Times New Roman" pitchFamily="18" charset="0"/>
                        <a:cs typeface="Times New Roman" pitchFamily="18" charset="0"/>
                      </a:endParaRPr>
                    </a:p>
                  </a:txBody>
                  <a:tcPr marL="99060" marR="99060"/>
                </a:tc>
                <a:tc>
                  <a:txBody>
                    <a:bodyPr/>
                    <a:lstStyle/>
                    <a:p>
                      <a:pPr algn="ctr"/>
                      <a:r>
                        <a:rPr lang="ru-RU" sz="1400" b="1" dirty="0" smtClean="0">
                          <a:latin typeface="Times New Roman" pitchFamily="18" charset="0"/>
                          <a:cs typeface="Times New Roman" pitchFamily="18" charset="0"/>
                        </a:rPr>
                        <a:t>Документы,</a:t>
                      </a:r>
                      <a:r>
                        <a:rPr lang="ru-RU" sz="1400" b="1" baseline="0" dirty="0" smtClean="0">
                          <a:latin typeface="Times New Roman" pitchFamily="18" charset="0"/>
                          <a:cs typeface="Times New Roman" pitchFamily="18" charset="0"/>
                        </a:rPr>
                        <a:t> подтверждающие соответствие заявителя требованиям</a:t>
                      </a:r>
                      <a:endParaRPr lang="ru-RU" sz="1400" b="1" dirty="0">
                        <a:latin typeface="Times New Roman" pitchFamily="18" charset="0"/>
                        <a:cs typeface="Times New Roman" pitchFamily="18" charset="0"/>
                      </a:endParaRPr>
                    </a:p>
                  </a:txBody>
                  <a:tcPr marL="99060" marR="99060"/>
                </a:tc>
              </a:tr>
              <a:tr h="1755859">
                <a:tc>
                  <a:txBody>
                    <a:bodyPr/>
                    <a:lstStyle/>
                    <a:p>
                      <a:pPr algn="ctr"/>
                      <a:r>
                        <a:rPr lang="ru-RU" sz="1400" dirty="0" smtClean="0">
                          <a:latin typeface="Times New Roman" pitchFamily="18" charset="0"/>
                          <a:cs typeface="Times New Roman" pitchFamily="18" charset="0"/>
                        </a:rPr>
                        <a:t>9</a:t>
                      </a:r>
                      <a:endParaRPr lang="ru-RU" sz="1400" dirty="0">
                        <a:latin typeface="Times New Roman" pitchFamily="18" charset="0"/>
                        <a:cs typeface="Times New Roman" pitchFamily="18" charset="0"/>
                      </a:endParaRPr>
                    </a:p>
                  </a:txBody>
                  <a:tcPr marL="99060" marR="99060"/>
                </a:tc>
                <a:tc>
                  <a:txBody>
                    <a:bodyPr/>
                    <a:lstStyle/>
                    <a:p>
                      <a:pPr algn="just"/>
                      <a:r>
                        <a:rPr lang="ru-RU" sz="1400" b="0" i="0" u="none" strike="noStrike" baseline="0" dirty="0" smtClean="0">
                          <a:latin typeface="Times New Roman" pitchFamily="18" charset="0"/>
                          <a:cs typeface="Times New Roman" pitchFamily="18" charset="0"/>
                        </a:rPr>
                        <a:t> В случае строительства, реконструкции или модернизации производственных объектов</a:t>
                      </a:r>
                      <a:endParaRPr lang="ru-RU" sz="1400" b="0" i="0" u="none" strike="noStrike" baseline="0" dirty="0" smtClean="0">
                        <a:solidFill>
                          <a:srgbClr val="0000FF"/>
                        </a:solidFill>
                        <a:latin typeface="Times New Roman" pitchFamily="18" charset="0"/>
                        <a:cs typeface="Times New Roman" pitchFamily="18" charset="0"/>
                      </a:endParaRPr>
                    </a:p>
                  </a:txBody>
                  <a:tcPr marL="99060" marR="99060"/>
                </a:tc>
                <a:tc>
                  <a:txBody>
                    <a:bodyPr/>
                    <a:lstStyle/>
                    <a:p>
                      <a:pPr algn="just"/>
                      <a:r>
                        <a:rPr lang="ru-RU" sz="1400" b="0" i="0" u="none" strike="noStrike" spc="-20" baseline="0" dirty="0" smtClean="0">
                          <a:latin typeface="Times New Roman" pitchFamily="18" charset="0"/>
                          <a:cs typeface="Times New Roman" pitchFamily="18" charset="0"/>
                        </a:rPr>
                        <a:t>разрешение на строительство, полученное в соответствии с действующим законодательством;</a:t>
                      </a:r>
                    </a:p>
                    <a:p>
                      <a:pPr algn="just"/>
                      <a:r>
                        <a:rPr lang="ru-RU" sz="1400" b="0" i="0" u="none" strike="noStrike" spc="-20" baseline="0" dirty="0" smtClean="0">
                          <a:latin typeface="Times New Roman" pitchFamily="18" charset="0"/>
                          <a:cs typeface="Times New Roman" pitchFamily="18" charset="0"/>
                        </a:rPr>
                        <a:t>утвержденную застройщиком или техническим заказчиком проектную документацию;</a:t>
                      </a:r>
                    </a:p>
                    <a:p>
                      <a:pPr algn="just"/>
                      <a:r>
                        <a:rPr lang="ru-RU" sz="1400" b="0" i="0" u="none" strike="noStrike" spc="-30" baseline="0" dirty="0" smtClean="0">
                          <a:latin typeface="Times New Roman" pitchFamily="18" charset="0"/>
                          <a:cs typeface="Times New Roman" pitchFamily="18" charset="0"/>
                        </a:rPr>
                        <a:t>положительное заключение государственной экспертизы проектной документации (в случаях, предусмотренных законодательством)</a:t>
                      </a:r>
                    </a:p>
                  </a:txBody>
                  <a:tcPr marL="99060" marR="99060"/>
                </a:tc>
              </a:tr>
              <a:tr h="1874900">
                <a:tc>
                  <a:txBody>
                    <a:bodyPr/>
                    <a:lstStyle/>
                    <a:p>
                      <a:pPr algn="ctr"/>
                      <a:r>
                        <a:rPr lang="ru-RU" sz="1400" dirty="0" smtClean="0">
                          <a:latin typeface="Times New Roman" pitchFamily="18" charset="0"/>
                          <a:cs typeface="Times New Roman" pitchFamily="18" charset="0"/>
                        </a:rPr>
                        <a:t>10</a:t>
                      </a:r>
                      <a:endParaRPr lang="ru-RU" sz="14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baseline="0" dirty="0" smtClean="0">
                          <a:latin typeface="Times New Roman" pitchFamily="18" charset="0"/>
                          <a:cs typeface="Times New Roman" pitchFamily="18" charset="0"/>
                        </a:rPr>
                        <a:t>В случае  капитального ремонта производственных объектов,</a:t>
                      </a:r>
                      <a:r>
                        <a:rPr lang="ru-RU" sz="1400" b="0" i="0" u="none" strike="noStrike" kern="1200" baseline="0" dirty="0" smtClean="0">
                          <a:solidFill>
                            <a:schemeClr val="tx1"/>
                          </a:solidFill>
                          <a:latin typeface="Times New Roman" pitchFamily="18" charset="0"/>
                          <a:ea typeface="+mn-ea"/>
                          <a:cs typeface="Times New Roman" pitchFamily="18" charset="0"/>
                        </a:rPr>
                        <a:t> в случае строительства (реконструкции) производственных объектов, не являющихся объектами капитального строительства</a:t>
                      </a:r>
                    </a:p>
                    <a:p>
                      <a:pPr algn="just"/>
                      <a:endParaRPr lang="ru-RU" sz="1400" b="0" i="0" u="none" strike="noStrike" baseline="0" dirty="0" smtClean="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копии сметного расчета и (или) сводного сметного расчета стоимости работ с положительным результатом проверки достоверности определения сметной стоимости отдельных видов работ и объектов</a:t>
                      </a:r>
                    </a:p>
                    <a:p>
                      <a:pPr algn="just"/>
                      <a:endParaRPr lang="ru-RU" sz="1400" b="0"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2086857859"/>
      </p:ext>
    </p:extLst>
  </p:cSld>
  <p:clrMapOvr>
    <a:masterClrMapping/>
  </p:clrMapOvr>
  <p:transition spd="slow">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3576143893"/>
              </p:ext>
            </p:extLst>
          </p:nvPr>
        </p:nvGraphicFramePr>
        <p:xfrm>
          <a:off x="272480" y="2296355"/>
          <a:ext cx="9361040" cy="3839787"/>
        </p:xfrm>
        <a:graphic>
          <a:graphicData uri="http://schemas.openxmlformats.org/drawingml/2006/table">
            <a:tbl>
              <a:tblPr firstRow="1" bandRow="1">
                <a:tableStyleId>{5940675A-B579-460E-94D1-54222C63F5DA}</a:tableStyleId>
              </a:tblPr>
              <a:tblGrid>
                <a:gridCol w="522145"/>
                <a:gridCol w="8838895"/>
              </a:tblGrid>
              <a:tr h="556581">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endParaRPr lang="ru-RU" sz="1400" b="1" dirty="0">
                        <a:latin typeface="Times New Roman" pitchFamily="18" charset="0"/>
                        <a:cs typeface="Times New Roman" pitchFamily="18" charset="0"/>
                      </a:endParaRPr>
                    </a:p>
                  </a:txBody>
                  <a:tcPr marL="99060" marR="99060"/>
                </a:tc>
              </a:tr>
              <a:tr h="357126">
                <a:tc>
                  <a:txBody>
                    <a:bodyPr/>
                    <a:lstStyle/>
                    <a:p>
                      <a:pPr algn="ctr"/>
                      <a:r>
                        <a:rPr lang="ru-RU" sz="1400" b="1" dirty="0" smtClean="0">
                          <a:latin typeface="Times New Roman" pitchFamily="18" charset="0"/>
                          <a:cs typeface="Times New Roman" pitchFamily="18" charset="0"/>
                        </a:rPr>
                        <a:t>1.</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Заявление по форме, утвержденной правовым актом министерства</a:t>
                      </a:r>
                      <a:endParaRPr lang="ru-RU" sz="1400" b="1" i="0" u="none" strike="noStrike" baseline="0" dirty="0" smtClean="0">
                        <a:latin typeface="Times New Roman" pitchFamily="18" charset="0"/>
                        <a:cs typeface="Times New Roman" pitchFamily="18" charset="0"/>
                      </a:endParaRPr>
                    </a:p>
                  </a:txBody>
                  <a:tcPr marL="99060" marR="99060"/>
                </a:tc>
              </a:tr>
              <a:tr h="504056">
                <a:tc>
                  <a:txBody>
                    <a:bodyPr/>
                    <a:lstStyle/>
                    <a:p>
                      <a:pPr algn="ctr"/>
                      <a:r>
                        <a:rPr lang="ru-RU" sz="1400" b="1" dirty="0" smtClean="0">
                          <a:latin typeface="Times New Roman" pitchFamily="18" charset="0"/>
                          <a:cs typeface="Times New Roman" pitchFamily="18" charset="0"/>
                        </a:rPr>
                        <a:t>2.</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Документы, подтверждающие соответствие кооператива положениям </a:t>
                      </a:r>
                      <a:r>
                        <a:rPr lang="ru-RU" sz="1400" b="1" i="0" u="none" strike="noStrike" kern="1200" baseline="0" dirty="0" smtClean="0">
                          <a:solidFill>
                            <a:schemeClr val="tx1"/>
                          </a:solidFill>
                          <a:latin typeface="Times New Roman" pitchFamily="18" charset="0"/>
                          <a:ea typeface="+mn-ea"/>
                          <a:cs typeface="Times New Roman" pitchFamily="18" charset="0"/>
                          <a:hlinkClick r:id="rId2"/>
                        </a:rPr>
                        <a:t>абзаца второго пункта 1.3 Порядка</a:t>
                      </a:r>
                    </a:p>
                    <a:p>
                      <a:pPr algn="just"/>
                      <a:endParaRPr lang="ru-RU" sz="1400" b="1" i="0" u="none" strike="noStrike" baseline="0" dirty="0" smtClean="0">
                        <a:latin typeface="Times New Roman" pitchFamily="18" charset="0"/>
                        <a:cs typeface="Times New Roman" pitchFamily="18" charset="0"/>
                      </a:endParaRPr>
                    </a:p>
                  </a:txBody>
                  <a:tcPr marL="99060" marR="99060"/>
                </a:tc>
              </a:tr>
              <a:tr h="504056">
                <a:tc>
                  <a:txBody>
                    <a:bodyPr/>
                    <a:lstStyle/>
                    <a:p>
                      <a:pPr algn="ctr"/>
                      <a:r>
                        <a:rPr lang="ru-RU" sz="1400" b="1" dirty="0" smtClean="0">
                          <a:latin typeface="Times New Roman" pitchFamily="18" charset="0"/>
                          <a:cs typeface="Times New Roman" pitchFamily="18" charset="0"/>
                        </a:rPr>
                        <a:t>3.</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Документы, подтверждающие соответствие кооператива требованиям, установленным </a:t>
                      </a:r>
                      <a:r>
                        <a:rPr lang="ru-RU" sz="1400" b="1" i="0" u="none" strike="noStrike" kern="1200" baseline="0" dirty="0" smtClean="0">
                          <a:solidFill>
                            <a:schemeClr val="tx1"/>
                          </a:solidFill>
                          <a:latin typeface="Times New Roman" pitchFamily="18" charset="0"/>
                          <a:ea typeface="+mn-ea"/>
                          <a:cs typeface="Times New Roman" pitchFamily="18" charset="0"/>
                          <a:hlinkClick r:id="rId3"/>
                        </a:rPr>
                        <a:t>подпунктами 2.3.1 - </a:t>
                      </a:r>
                      <a:r>
                        <a:rPr lang="ru-RU" sz="1400" b="1" i="0" u="none" strike="noStrike" kern="1200" baseline="0" dirty="0" smtClean="0">
                          <a:solidFill>
                            <a:schemeClr val="tx1"/>
                          </a:solidFill>
                          <a:latin typeface="Times New Roman" pitchFamily="18" charset="0"/>
                          <a:ea typeface="+mn-ea"/>
                          <a:cs typeface="Times New Roman" pitchFamily="18" charset="0"/>
                          <a:hlinkClick r:id="rId4"/>
                        </a:rPr>
                        <a:t>2.3.8 Порядка</a:t>
                      </a:r>
                      <a:endParaRPr lang="ru-RU" sz="1400" b="1" i="0" u="none" strike="noStrike" baseline="0" dirty="0" smtClean="0">
                        <a:latin typeface="Times New Roman" pitchFamily="18" charset="0"/>
                        <a:cs typeface="Times New Roman" pitchFamily="18" charset="0"/>
                      </a:endParaRPr>
                    </a:p>
                  </a:txBody>
                  <a:tcPr marL="99060" marR="99060"/>
                </a:tc>
              </a:tr>
              <a:tr h="775319">
                <a:tc>
                  <a:txBody>
                    <a:bodyPr/>
                    <a:lstStyle/>
                    <a:p>
                      <a:pPr algn="ctr"/>
                      <a:r>
                        <a:rPr lang="ru-RU" sz="1400" b="1" dirty="0" smtClean="0">
                          <a:latin typeface="Times New Roman" pitchFamily="18" charset="0"/>
                          <a:cs typeface="Times New Roman" pitchFamily="18" charset="0"/>
                        </a:rPr>
                        <a:t>4.</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Заверенная руководителем кооператива копия протокола общего собрания членов кооператива с положительным решением и согласием членов кооператива на планируемое участие кооператива в конкурсе для предоставления грантов в текущем финансовом году</a:t>
                      </a:r>
                    </a:p>
                    <a:p>
                      <a:pPr algn="just"/>
                      <a:endParaRPr lang="ru-RU" sz="1400" b="0" i="0" u="none" strike="noStrike" baseline="0" dirty="0" smtClean="0">
                        <a:latin typeface="Times New Roman" pitchFamily="18" charset="0"/>
                        <a:cs typeface="Times New Roman" pitchFamily="18" charset="0"/>
                      </a:endParaRPr>
                    </a:p>
                  </a:txBody>
                  <a:tcPr marL="99060" marR="99060"/>
                </a:tc>
              </a:tr>
              <a:tr h="504056">
                <a:tc>
                  <a:txBody>
                    <a:bodyPr/>
                    <a:lstStyle/>
                    <a:p>
                      <a:pPr algn="ctr"/>
                      <a:r>
                        <a:rPr lang="ru-RU" sz="1400" b="1" dirty="0" smtClean="0">
                          <a:latin typeface="Times New Roman" pitchFamily="18" charset="0"/>
                          <a:cs typeface="Times New Roman" pitchFamily="18" charset="0"/>
                        </a:rPr>
                        <a:t>5.</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Утвержденный руководителем кооператива бизнес-план по одному из направлений деятельности по форме, утвержденной правовым актом министерства (представляется на бумажном и электронном носителях), в соответствии с </a:t>
                      </a:r>
                      <a:r>
                        <a:rPr lang="ru-RU" sz="1400" b="1" i="0" u="none" strike="noStrike" kern="1200" baseline="0" dirty="0" smtClean="0">
                          <a:solidFill>
                            <a:schemeClr val="tx1"/>
                          </a:solidFill>
                          <a:latin typeface="Times New Roman" pitchFamily="18" charset="0"/>
                          <a:ea typeface="+mn-ea"/>
                          <a:cs typeface="Times New Roman" pitchFamily="18" charset="0"/>
                          <a:hlinkClick r:id="rId5"/>
                        </a:rPr>
                        <a:t>абзацем десятым пункта 1.3 Порядка.</a:t>
                      </a:r>
                    </a:p>
                    <a:p>
                      <a:pPr algn="just"/>
                      <a:endParaRPr lang="ru-RU" sz="1400" b="0"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1124744"/>
            <a:ext cx="8122576" cy="1152128"/>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671225016"/>
      </p:ext>
    </p:extLst>
  </p:cSld>
  <p:clrMapOvr>
    <a:masterClrMapping/>
  </p:clrMapOvr>
  <p:transition spd="slow">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2476982621"/>
              </p:ext>
            </p:extLst>
          </p:nvPr>
        </p:nvGraphicFramePr>
        <p:xfrm>
          <a:off x="272480" y="1628799"/>
          <a:ext cx="9361040" cy="4574431"/>
        </p:xfrm>
        <a:graphic>
          <a:graphicData uri="http://schemas.openxmlformats.org/drawingml/2006/table">
            <a:tbl>
              <a:tblPr firstRow="1" bandRow="1">
                <a:tableStyleId>{5940675A-B579-460E-94D1-54222C63F5DA}</a:tableStyleId>
              </a:tblPr>
              <a:tblGrid>
                <a:gridCol w="522145"/>
                <a:gridCol w="8838895"/>
              </a:tblGrid>
              <a:tr h="483215">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endParaRPr lang="ru-RU" sz="1400" b="1" dirty="0">
                        <a:latin typeface="Times New Roman" pitchFamily="18" charset="0"/>
                        <a:cs typeface="Times New Roman" pitchFamily="18" charset="0"/>
                      </a:endParaRPr>
                    </a:p>
                  </a:txBody>
                  <a:tcPr marL="99060" marR="99060"/>
                </a:tc>
              </a:tr>
              <a:tr h="869786">
                <a:tc>
                  <a:txBody>
                    <a:bodyPr/>
                    <a:lstStyle/>
                    <a:p>
                      <a:pPr algn="ctr"/>
                      <a:r>
                        <a:rPr lang="ru-RU" sz="1400" b="1" dirty="0" smtClean="0">
                          <a:latin typeface="Times New Roman" pitchFamily="18" charset="0"/>
                          <a:cs typeface="Times New Roman" pitchFamily="18" charset="0"/>
                        </a:rPr>
                        <a:t>6.</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600" b="1" i="0" u="none" strike="noStrike" kern="1200" baseline="0" dirty="0" smtClean="0">
                          <a:solidFill>
                            <a:srgbClr val="FF0000"/>
                          </a:solidFill>
                          <a:latin typeface="Times New Roman" pitchFamily="18" charset="0"/>
                          <a:ea typeface="+mn-ea"/>
                          <a:cs typeface="Times New Roman" pitchFamily="18" charset="0"/>
                        </a:rPr>
                        <a:t>Документы, подтверждающие соответствие кооператива </a:t>
                      </a:r>
                      <a:r>
                        <a:rPr lang="ru-RU" sz="1600" b="1" i="0" u="none" strike="noStrike" kern="1200" baseline="0" dirty="0" smtClean="0">
                          <a:solidFill>
                            <a:srgbClr val="FF0000"/>
                          </a:solidFill>
                          <a:latin typeface="Times New Roman" pitchFamily="18" charset="0"/>
                          <a:ea typeface="+mn-ea"/>
                          <a:cs typeface="Times New Roman" pitchFamily="18" charset="0"/>
                          <a:hlinkClick r:id="rId2"/>
                        </a:rPr>
                        <a:t>критериям оценки кооперативов, определенным приложением № 1</a:t>
                      </a:r>
                      <a:r>
                        <a:rPr lang="ru-RU" sz="1600" b="1" i="0" u="none" strike="noStrike" kern="1200" baseline="0" dirty="0" smtClean="0">
                          <a:solidFill>
                            <a:schemeClr val="tx1"/>
                          </a:solidFill>
                          <a:latin typeface="Times New Roman" pitchFamily="18" charset="0"/>
                          <a:ea typeface="+mn-ea"/>
                          <a:cs typeface="Times New Roman" pitchFamily="18" charset="0"/>
                          <a:hlinkClick r:id="rId2"/>
                        </a:rPr>
                        <a:t> (при наличии могут быть представлены по инициативе руководителя кооператива):</a:t>
                      </a:r>
                      <a:endParaRPr lang="ru-RU" sz="1600" b="1" i="0" u="none" strike="noStrike" baseline="0" dirty="0" smtClean="0">
                        <a:latin typeface="Times New Roman" pitchFamily="18" charset="0"/>
                        <a:cs typeface="Times New Roman" pitchFamily="18" charset="0"/>
                      </a:endParaRPr>
                    </a:p>
                  </a:txBody>
                  <a:tcPr marL="99060" marR="99060"/>
                </a:tc>
              </a:tr>
              <a:tr h="1224144">
                <a:tc>
                  <a:txBody>
                    <a:bodyPr/>
                    <a:lstStyle/>
                    <a:p>
                      <a:pPr algn="ctr"/>
                      <a:r>
                        <a:rPr lang="ru-RU" sz="1400" b="1" dirty="0" smtClean="0">
                          <a:latin typeface="Times New Roman" pitchFamily="18" charset="0"/>
                          <a:cs typeface="Times New Roman" pitchFamily="18" charset="0"/>
                        </a:rPr>
                        <a:t>6.1.</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документов, удостоверяющих регистрацию права собственности кооператива на производственный объект недвижимого имущества, подлежащий реконструкции, модернизации или капитальному ремонту за счет средств гранта либо используемый для осуществления деятельности кооператива, расположенный на территории муниципального района или муниципального округа, где зарегистрирован кооператив.</a:t>
                      </a:r>
                    </a:p>
                    <a:p>
                      <a:pPr algn="just"/>
                      <a:endParaRPr lang="ru-RU" sz="1400" b="1" i="0" u="none" strike="noStrike" baseline="0" dirty="0" smtClean="0">
                        <a:latin typeface="Times New Roman" pitchFamily="18" charset="0"/>
                        <a:cs typeface="Times New Roman" pitchFamily="18" charset="0"/>
                      </a:endParaRPr>
                    </a:p>
                  </a:txBody>
                  <a:tcPr marL="99060" marR="99060"/>
                </a:tc>
              </a:tr>
              <a:tr h="998643">
                <a:tc>
                  <a:txBody>
                    <a:bodyPr/>
                    <a:lstStyle/>
                    <a:p>
                      <a:pPr algn="ctr"/>
                      <a:r>
                        <a:rPr lang="ru-RU" sz="1400" b="1" dirty="0" smtClean="0">
                          <a:latin typeface="Times New Roman" pitchFamily="18" charset="0"/>
                          <a:cs typeface="Times New Roman" pitchFamily="18" charset="0"/>
                        </a:rPr>
                        <a:t>6.2.</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документов, удостоверяющих государственную регистрацию права собственности кооператива или права аренды земельного участка, предназначенного для строительства производственного объекта, на территории муниципального района или муниципального округа, где зарегистрирован кооператив.</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400" b="1" i="0" u="none" strike="noStrike" baseline="0" dirty="0" smtClean="0">
                        <a:latin typeface="Times New Roman" pitchFamily="18" charset="0"/>
                        <a:cs typeface="Times New Roman" pitchFamily="18" charset="0"/>
                      </a:endParaRPr>
                    </a:p>
                  </a:txBody>
                  <a:tcPr marL="99060" marR="99060"/>
                </a:tc>
              </a:tr>
              <a:tr h="998643">
                <a:tc>
                  <a:txBody>
                    <a:bodyPr/>
                    <a:lstStyle/>
                    <a:p>
                      <a:pPr algn="ctr"/>
                      <a:r>
                        <a:rPr lang="ru-RU" sz="1400" b="1" dirty="0" smtClean="0">
                          <a:latin typeface="Times New Roman" pitchFamily="18" charset="0"/>
                          <a:cs typeface="Times New Roman" pitchFamily="18" charset="0"/>
                        </a:rPr>
                        <a:t>6.3.</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документов, удостоверяющих государственную регистрацию права собственности кооператива или права аренды земельного участка, предназначенного для строительства производственного объекта, на территории муниципального района или муниципального округа, где зарегистрирован кооператив.</a:t>
                      </a:r>
                    </a:p>
                    <a:p>
                      <a:pPr algn="just"/>
                      <a:endParaRPr lang="ru-RU" sz="1400" b="1"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272480" y="6381328"/>
            <a:ext cx="936104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476672"/>
            <a:ext cx="8122576" cy="1296144"/>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248502404"/>
      </p:ext>
    </p:extLst>
  </p:cSld>
  <p:clrMapOvr>
    <a:masterClrMapping/>
  </p:clrMapOvr>
  <p:transition spd="slow">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43225806"/>
              </p:ext>
            </p:extLst>
          </p:nvPr>
        </p:nvGraphicFramePr>
        <p:xfrm>
          <a:off x="619095" y="836821"/>
          <a:ext cx="8822593" cy="5778998"/>
        </p:xfrm>
        <a:graphic>
          <a:graphicData uri="http://schemas.openxmlformats.org/drawingml/2006/table">
            <a:tbl>
              <a:tblPr firstRow="1" bandRow="1">
                <a:tableStyleId>{00A15C55-8517-42AA-B614-E9B94910E393}</a:tableStyleId>
              </a:tblPr>
              <a:tblGrid>
                <a:gridCol w="2893745"/>
                <a:gridCol w="5928848"/>
              </a:tblGrid>
              <a:tr h="475478">
                <a:tc>
                  <a:txBody>
                    <a:bodyPr/>
                    <a:lstStyle/>
                    <a:p>
                      <a:pPr algn="ctr"/>
                      <a:r>
                        <a:rPr lang="ru-RU" dirty="0" smtClean="0">
                          <a:solidFill>
                            <a:schemeClr val="tx1"/>
                          </a:solidFill>
                        </a:rPr>
                        <a:t>Федеральные НПА</a:t>
                      </a:r>
                      <a:endParaRPr lang="ru-RU" dirty="0">
                        <a:solidFill>
                          <a:schemeClr val="tx1"/>
                        </a:solidFill>
                      </a:endParaRPr>
                    </a:p>
                  </a:txBody>
                  <a:tcPr marL="99060" marR="99060">
                    <a:solidFill>
                      <a:schemeClr val="accent6">
                        <a:lumMod val="75000"/>
                        <a:alpha val="82000"/>
                      </a:schemeClr>
                    </a:solidFill>
                  </a:tcPr>
                </a:tc>
                <a:tc>
                  <a:txBody>
                    <a:bodyPr/>
                    <a:lstStyle/>
                    <a:p>
                      <a:pPr algn="ctr"/>
                      <a:r>
                        <a:rPr lang="ru-RU" dirty="0" smtClean="0">
                          <a:solidFill>
                            <a:schemeClr val="tx1"/>
                          </a:solidFill>
                        </a:rPr>
                        <a:t>Региональные</a:t>
                      </a:r>
                      <a:r>
                        <a:rPr lang="ru-RU" baseline="0" dirty="0" smtClean="0">
                          <a:solidFill>
                            <a:schemeClr val="tx1"/>
                          </a:solidFill>
                        </a:rPr>
                        <a:t> НПА</a:t>
                      </a:r>
                      <a:endParaRPr lang="ru-RU" dirty="0">
                        <a:solidFill>
                          <a:schemeClr val="tx1"/>
                        </a:solidFill>
                      </a:endParaRPr>
                    </a:p>
                  </a:txBody>
                  <a:tcPr marL="99060" marR="99060">
                    <a:solidFill>
                      <a:schemeClr val="accent6">
                        <a:lumMod val="75000"/>
                        <a:alpha val="82000"/>
                      </a:schemeClr>
                    </a:solidFill>
                  </a:tcPr>
                </a:tc>
              </a:tr>
              <a:tr h="5259973">
                <a:tc>
                  <a:txBody>
                    <a:bodyPr/>
                    <a:lstStyle/>
                    <a:p>
                      <a:pPr algn="ctr"/>
                      <a:r>
                        <a:rPr lang="ru-RU" sz="1800" b="0" u="none" strike="noStrike" baseline="0" dirty="0" smtClean="0">
                          <a:latin typeface="Times New Roman" pitchFamily="18" charset="0"/>
                          <a:cs typeface="Times New Roman" pitchFamily="18" charset="0"/>
                        </a:rPr>
                        <a:t>Постановление Правительства</a:t>
                      </a:r>
                    </a:p>
                    <a:p>
                      <a:pPr algn="ctr"/>
                      <a:r>
                        <a:rPr lang="ru-RU" sz="1800" b="0" kern="1200" dirty="0" smtClean="0">
                          <a:solidFill>
                            <a:schemeClr val="dk1"/>
                          </a:solidFill>
                          <a:latin typeface="Times New Roman" pitchFamily="18" charset="0"/>
                          <a:ea typeface="+mn-ea"/>
                          <a:cs typeface="Times New Roman" pitchFamily="18" charset="0"/>
                        </a:rPr>
                        <a:t>Российской Федерации от 14.07.2012       № 717 </a:t>
                      </a:r>
                    </a:p>
                    <a:p>
                      <a:pPr algn="ctr"/>
                      <a:r>
                        <a:rPr lang="ru-RU" sz="1800" b="0" kern="1200" dirty="0" smtClean="0">
                          <a:solidFill>
                            <a:schemeClr val="dk1"/>
                          </a:solidFill>
                          <a:latin typeface="Times New Roman" pitchFamily="18" charset="0"/>
                          <a:ea typeface="+mn-ea"/>
                          <a:cs typeface="Times New Roman" pitchFamily="18" charset="0"/>
                        </a:rPr>
                        <a:t>«О Государственной программе развития сельского хозяйства и регулирования рынков сельскохозяйственной продукции, сырья и продовольствия»</a:t>
                      </a:r>
                    </a:p>
                    <a:p>
                      <a:pPr algn="ctr"/>
                      <a:endParaRPr lang="ru-RU" sz="1800" b="0" kern="1200" dirty="0" smtClean="0">
                        <a:solidFill>
                          <a:schemeClr val="dk1"/>
                        </a:solidFill>
                        <a:latin typeface="Times New Roman" pitchFamily="18" charset="0"/>
                        <a:ea typeface="+mn-ea"/>
                        <a:cs typeface="Times New Roman" pitchFamily="18" charset="0"/>
                      </a:endParaRPr>
                    </a:p>
                    <a:p>
                      <a:pPr algn="just"/>
                      <a:endParaRPr lang="ru-RU" sz="1800" b="0" i="0" u="none" strike="noStrike" baseline="0" dirty="0" smtClean="0">
                        <a:latin typeface="Times New Roman"/>
                      </a:endParaRPr>
                    </a:p>
                  </a:txBody>
                  <a:tcPr marL="99060" marR="99060">
                    <a:solidFill>
                      <a:srgbClr val="FFC000">
                        <a:alpha val="81000"/>
                      </a:srgbClr>
                    </a:solidFill>
                  </a:tcPr>
                </a:tc>
                <a:tc>
                  <a:txBody>
                    <a:bodyPr/>
                    <a:lstStyle/>
                    <a:p>
                      <a:pPr marL="0" marR="0" lvl="0" indent="0" algn="just" defTabSz="1031626" rtl="0" eaLnBrk="1" fontAlgn="auto" latinLnBrk="0" hangingPunct="1">
                        <a:lnSpc>
                          <a:spcPct val="100000"/>
                        </a:lnSpc>
                        <a:spcBef>
                          <a:spcPts val="0"/>
                        </a:spcBef>
                        <a:spcAft>
                          <a:spcPts val="0"/>
                        </a:spcAft>
                        <a:buClrTx/>
                        <a:buSzTx/>
                        <a:buFontTx/>
                        <a:buNone/>
                        <a:tabLst/>
                        <a:defRPr/>
                      </a:pPr>
                      <a:r>
                        <a:rPr lang="ru-RU" sz="1800" b="0" kern="1200" dirty="0" smtClean="0">
                          <a:solidFill>
                            <a:schemeClr val="dk1"/>
                          </a:solidFill>
                          <a:latin typeface="Times New Roman" pitchFamily="18" charset="0"/>
                          <a:ea typeface="+mn-ea"/>
                          <a:cs typeface="Times New Roman" pitchFamily="18" charset="0"/>
                        </a:rPr>
                        <a:t>Постановление Правительства Кировской области от 23.12.2019  № 690-П «</a:t>
                      </a:r>
                      <a:r>
                        <a:rPr lang="ru-RU" sz="1800" b="0" i="0" kern="1200" dirty="0" smtClean="0">
                          <a:solidFill>
                            <a:schemeClr val="dk1"/>
                          </a:solidFill>
                          <a:latin typeface="Times New Roman" pitchFamily="18" charset="0"/>
                          <a:ea typeface="+mn-ea"/>
                          <a:cs typeface="Times New Roman" pitchFamily="18" charset="0"/>
                        </a:rPr>
                        <a:t>Об утверждении государственной программы Кировской области Развитие агропромышленного комплекса»</a:t>
                      </a:r>
                    </a:p>
                    <a:p>
                      <a:pPr marL="0" marR="0" lvl="0" indent="0" algn="just" defTabSz="1031626" rtl="0" eaLnBrk="1" fontAlgn="auto" latinLnBrk="0" hangingPunct="1">
                        <a:lnSpc>
                          <a:spcPct val="100000"/>
                        </a:lnSpc>
                        <a:spcBef>
                          <a:spcPts val="0"/>
                        </a:spcBef>
                        <a:spcAft>
                          <a:spcPts val="0"/>
                        </a:spcAft>
                        <a:buClrTx/>
                        <a:buSzTx/>
                        <a:buFontTx/>
                        <a:buNone/>
                        <a:tabLst/>
                        <a:defRPr/>
                      </a:pPr>
                      <a:endParaRPr lang="ru-RU" sz="1800" kern="1200" dirty="0" smtClean="0">
                        <a:solidFill>
                          <a:schemeClr val="dk1"/>
                        </a:solidFill>
                        <a:latin typeface="Times New Roman" pitchFamily="18" charset="0"/>
                        <a:ea typeface="+mn-ea"/>
                        <a:cs typeface="Times New Roman" pitchFamily="18" charset="0"/>
                      </a:endParaRPr>
                    </a:p>
                    <a:p>
                      <a:pPr marL="0" marR="0" lvl="0" indent="0" algn="just" defTabSz="1031626"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Times New Roman" pitchFamily="18" charset="0"/>
                          <a:ea typeface="+mn-ea"/>
                          <a:cs typeface="Times New Roman" pitchFamily="18" charset="0"/>
                        </a:rPr>
                        <a:t>Постановление Правительства</a:t>
                      </a:r>
                      <a:r>
                        <a:rPr lang="ru-RU" sz="1800" kern="1200" baseline="0" dirty="0" smtClean="0">
                          <a:solidFill>
                            <a:schemeClr val="dk1"/>
                          </a:solidFill>
                          <a:latin typeface="Times New Roman" pitchFamily="18" charset="0"/>
                          <a:ea typeface="+mn-ea"/>
                          <a:cs typeface="Times New Roman" pitchFamily="18" charset="0"/>
                        </a:rPr>
                        <a:t> Кировской области </a:t>
                      </a:r>
                      <a:r>
                        <a:rPr lang="ru-RU" sz="1800" dirty="0" smtClean="0">
                          <a:latin typeface="Times New Roman" pitchFamily="18" charset="0"/>
                          <a:cs typeface="Times New Roman" pitchFamily="18" charset="0"/>
                        </a:rPr>
                        <a:t>от  07.12.2021   № 675 -П «О предоставлении сельскохозяйственным потребительским кооперативам из областного бюджета грантов на развитие материально-технической базы»</a:t>
                      </a:r>
                    </a:p>
                    <a:p>
                      <a:pPr marL="0" marR="0" lvl="0" indent="0" algn="ctr" defTabSz="1031626" rtl="0" eaLnBrk="1" fontAlgn="auto" latinLnBrk="0" hangingPunct="1">
                        <a:lnSpc>
                          <a:spcPct val="100000"/>
                        </a:lnSpc>
                        <a:spcBef>
                          <a:spcPts val="0"/>
                        </a:spcBef>
                        <a:spcAft>
                          <a:spcPts val="0"/>
                        </a:spcAft>
                        <a:buClrTx/>
                        <a:buSzTx/>
                        <a:buFontTx/>
                        <a:buNone/>
                        <a:tabLst/>
                        <a:defRPr/>
                      </a:pPr>
                      <a:endParaRPr lang="ru-RU" sz="1800" dirty="0" smtClean="0">
                        <a:latin typeface="Times New Roman" pitchFamily="18" charset="0"/>
                        <a:cs typeface="Times New Roman" pitchFamily="18" charset="0"/>
                      </a:endParaRPr>
                    </a:p>
                    <a:p>
                      <a:pPr marL="0" marR="0" lvl="0" indent="0" algn="just" defTabSz="1031626" rtl="0" eaLnBrk="1" fontAlgn="auto" latinLnBrk="0" hangingPunct="1">
                        <a:lnSpc>
                          <a:spcPct val="100000"/>
                        </a:lnSpc>
                        <a:spcBef>
                          <a:spcPts val="0"/>
                        </a:spcBef>
                        <a:spcAft>
                          <a:spcPts val="0"/>
                        </a:spcAft>
                        <a:buClrTx/>
                        <a:buSzTx/>
                        <a:buFontTx/>
                        <a:buNone/>
                        <a:tabLst/>
                        <a:defRPr/>
                      </a:pPr>
                      <a:r>
                        <a:rPr lang="ru-RU" sz="1800" dirty="0" smtClean="0">
                          <a:latin typeface="Times New Roman" pitchFamily="18" charset="0"/>
                          <a:cs typeface="Times New Roman" pitchFamily="18" charset="0"/>
                        </a:rPr>
                        <a:t>Распоряжение министерства сельского хозяйства и продовольствия  Кировской </a:t>
                      </a:r>
                      <a:r>
                        <a:rPr lang="ru-RU" sz="1800" baseline="0" dirty="0" smtClean="0">
                          <a:latin typeface="Times New Roman" pitchFamily="18" charset="0"/>
                          <a:cs typeface="Times New Roman" pitchFamily="18" charset="0"/>
                        </a:rPr>
                        <a:t> области  </a:t>
                      </a:r>
                      <a:r>
                        <a:rPr lang="ru-RU" sz="1800" dirty="0" smtClean="0">
                          <a:latin typeface="Times New Roman" pitchFamily="18" charset="0"/>
                          <a:cs typeface="Times New Roman" pitchFamily="18" charset="0"/>
                        </a:rPr>
                        <a:t>от </a:t>
                      </a:r>
                      <a:r>
                        <a:rPr lang="ru-RU" sz="1800" dirty="0" smtClean="0">
                          <a:latin typeface="Times New Roman" pitchFamily="18" charset="0"/>
                          <a:cs typeface="Times New Roman" pitchFamily="18" charset="0"/>
                        </a:rPr>
                        <a:t>10.03.2022 № 19                                                   </a:t>
                      </a:r>
                      <a:r>
                        <a:rPr lang="ru-RU" sz="1800" dirty="0" smtClean="0">
                          <a:latin typeface="Times New Roman" pitchFamily="18" charset="0"/>
                          <a:cs typeface="Times New Roman" pitchFamily="18" charset="0"/>
                        </a:rPr>
                        <a:t>«О представлении и рассмотрении документов для предоставления сельскохозяйственным потребительским кооперативам из областного бюджета грантов на развитие материально-технической базы»</a:t>
                      </a:r>
                      <a:endParaRPr lang="ru-RU" sz="1800" dirty="0" smtClean="0"/>
                    </a:p>
                    <a:p>
                      <a:pPr marL="0" marR="0" lvl="0" indent="0" algn="ctr" defTabSz="1031626" rtl="0" eaLnBrk="1" fontAlgn="auto" latinLnBrk="0" hangingPunct="1">
                        <a:lnSpc>
                          <a:spcPct val="100000"/>
                        </a:lnSpc>
                        <a:spcBef>
                          <a:spcPts val="0"/>
                        </a:spcBef>
                        <a:spcAft>
                          <a:spcPts val="0"/>
                        </a:spcAft>
                        <a:buClrTx/>
                        <a:buSzTx/>
                        <a:buFontTx/>
                        <a:buNone/>
                        <a:tabLst/>
                        <a:defRPr/>
                      </a:pPr>
                      <a:endParaRPr lang="ru-RU" sz="1800" dirty="0" smtClean="0"/>
                    </a:p>
                    <a:p>
                      <a:pPr algn="ctr"/>
                      <a:endParaRPr lang="ru-RU" sz="1800" b="1" dirty="0">
                        <a:latin typeface="Times New Roman" pitchFamily="18" charset="0"/>
                        <a:cs typeface="Times New Roman" pitchFamily="18" charset="0"/>
                      </a:endParaRPr>
                    </a:p>
                  </a:txBody>
                  <a:tcPr marL="99060" marR="99060">
                    <a:solidFill>
                      <a:srgbClr val="FFC000">
                        <a:alpha val="81000"/>
                      </a:srgbClr>
                    </a:solidFill>
                  </a:tcPr>
                </a:tc>
              </a:tr>
            </a:tbl>
          </a:graphicData>
        </a:graphic>
      </p:graphicFrame>
      <p:sp>
        <p:nvSpPr>
          <p:cNvPr id="5" name="Прямоугольник 4"/>
          <p:cNvSpPr/>
          <p:nvPr/>
        </p:nvSpPr>
        <p:spPr>
          <a:xfrm>
            <a:off x="1008723" y="188641"/>
            <a:ext cx="8180445" cy="646331"/>
          </a:xfrm>
          <a:prstGeom prst="rect">
            <a:avLst/>
          </a:prstGeom>
          <a:noFill/>
        </p:spPr>
        <p:txBody>
          <a:bodyPr wrap="square" lIns="91440" tIns="45720" rIns="91440" bIns="45720">
            <a:spAutoFit/>
          </a:bodyPr>
          <a:lstStyle/>
          <a:p>
            <a:pPr algn="ctr"/>
            <a:r>
              <a:rPr lang="ru-RU" sz="3600" b="1" cap="none" spc="0" dirty="0">
                <a:ln w="22225">
                  <a:solidFill>
                    <a:schemeClr val="accent2"/>
                  </a:solidFill>
                  <a:prstDash val="solid"/>
                </a:ln>
                <a:solidFill>
                  <a:srgbClr val="FFFF00"/>
                </a:solidFill>
                <a:effectLst/>
                <a:latin typeface="Arial Black" panose="020B0A04020102020204" pitchFamily="34" charset="0"/>
              </a:rPr>
              <a:t>Правовые </a:t>
            </a:r>
            <a:r>
              <a:rPr lang="ru-RU" sz="3600" b="1" cap="none" spc="0" dirty="0" smtClean="0">
                <a:ln w="22225">
                  <a:solidFill>
                    <a:schemeClr val="accent2"/>
                  </a:solidFill>
                  <a:prstDash val="solid"/>
                </a:ln>
                <a:solidFill>
                  <a:srgbClr val="FFFF00"/>
                </a:solidFill>
                <a:effectLst/>
                <a:latin typeface="Arial Black" panose="020B0A04020102020204" pitchFamily="34" charset="0"/>
              </a:rPr>
              <a:t>основы программы </a:t>
            </a:r>
            <a:endParaRPr lang="ru-RU" sz="3600" b="1" cap="none" spc="0" dirty="0">
              <a:ln w="22225">
                <a:solidFill>
                  <a:schemeClr val="accent2"/>
                </a:solidFill>
                <a:prstDash val="solid"/>
              </a:ln>
              <a:solidFill>
                <a:srgbClr val="FFFF00"/>
              </a:solidFill>
              <a:effectLst/>
            </a:endParaRPr>
          </a:p>
        </p:txBody>
      </p:sp>
    </p:spTree>
    <p:extLst>
      <p:ext uri="{BB962C8B-B14F-4D97-AF65-F5344CB8AC3E}">
        <p14:creationId xmlns:p14="http://schemas.microsoft.com/office/powerpoint/2010/main" val="2500481787"/>
      </p:ext>
    </p:extLst>
  </p:cSld>
  <p:clrMapOvr>
    <a:masterClrMapping/>
  </p:clrMapOvr>
  <p:transition spd="slow">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2422801584"/>
              </p:ext>
            </p:extLst>
          </p:nvPr>
        </p:nvGraphicFramePr>
        <p:xfrm>
          <a:off x="236476" y="1201502"/>
          <a:ext cx="9361040" cy="5179826"/>
        </p:xfrm>
        <a:graphic>
          <a:graphicData uri="http://schemas.openxmlformats.org/drawingml/2006/table">
            <a:tbl>
              <a:tblPr firstRow="1" bandRow="1">
                <a:tableStyleId>{5940675A-B579-460E-94D1-54222C63F5DA}</a:tableStyleId>
              </a:tblPr>
              <a:tblGrid>
                <a:gridCol w="522145"/>
                <a:gridCol w="8838895"/>
              </a:tblGrid>
              <a:tr h="501424">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endParaRPr lang="ru-RU" sz="1400" b="1" dirty="0">
                        <a:latin typeface="Times New Roman" pitchFamily="18" charset="0"/>
                        <a:cs typeface="Times New Roman" pitchFamily="18" charset="0"/>
                      </a:endParaRPr>
                    </a:p>
                  </a:txBody>
                  <a:tcPr marL="99060" marR="99060"/>
                </a:tc>
              </a:tr>
              <a:tr h="544678">
                <a:tc>
                  <a:txBody>
                    <a:bodyPr/>
                    <a:lstStyle/>
                    <a:p>
                      <a:pPr algn="ctr"/>
                      <a:r>
                        <a:rPr lang="ru-RU" sz="1400" b="1" dirty="0" smtClean="0">
                          <a:latin typeface="Times New Roman" pitchFamily="18" charset="0"/>
                          <a:cs typeface="Times New Roman" pitchFamily="18" charset="0"/>
                        </a:rPr>
                        <a:t>6.4.</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технических паспортов на </a:t>
                      </a:r>
                      <a:r>
                        <a:rPr lang="ru-RU" sz="1400" b="1" i="0" u="none" strike="noStrike" kern="1200" baseline="0" dirty="0" err="1" smtClean="0">
                          <a:solidFill>
                            <a:schemeClr val="tx1"/>
                          </a:solidFill>
                          <a:latin typeface="Times New Roman" pitchFamily="18" charset="0"/>
                          <a:ea typeface="+mn-ea"/>
                          <a:cs typeface="Times New Roman" pitchFamily="18" charset="0"/>
                        </a:rPr>
                        <a:t>грузоперевозящие</a:t>
                      </a:r>
                      <a:r>
                        <a:rPr lang="ru-RU" sz="1400" b="1" i="0" u="none" strike="noStrike" kern="1200" baseline="0" dirty="0" smtClean="0">
                          <a:solidFill>
                            <a:schemeClr val="tx1"/>
                          </a:solidFill>
                          <a:latin typeface="Times New Roman" pitchFamily="18" charset="0"/>
                          <a:ea typeface="+mn-ea"/>
                          <a:cs typeface="Times New Roman" pitchFamily="18" charset="0"/>
                        </a:rPr>
                        <a:t> транспортные средства.</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400" b="1" i="0" u="none" strike="noStrike" baseline="0" dirty="0" smtClean="0">
                        <a:latin typeface="Times New Roman" pitchFamily="18" charset="0"/>
                        <a:cs typeface="Times New Roman" pitchFamily="18" charset="0"/>
                      </a:endParaRPr>
                    </a:p>
                  </a:txBody>
                  <a:tcPr marL="99060" marR="99060"/>
                </a:tc>
              </a:tr>
              <a:tr h="1330160">
                <a:tc>
                  <a:txBody>
                    <a:bodyPr/>
                    <a:lstStyle/>
                    <a:p>
                      <a:pPr algn="ctr"/>
                      <a:r>
                        <a:rPr lang="ru-RU" sz="1400" b="1" dirty="0" smtClean="0">
                          <a:latin typeface="Times New Roman" pitchFamily="18" charset="0"/>
                          <a:cs typeface="Times New Roman" pitchFamily="18" charset="0"/>
                        </a:rPr>
                        <a:t>6.5.</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Копию бухгалтерской отчетности кооператива, содержащей сведения об объеме выручки от реализации сельскохозяйственной продукции, среднесписочной численности и фонде заработной платы за год, предшествующий году подачи заявки на участие в конкурсе, по форме, установленной Министерством сельского хозяйства Российской Федерации, или копии налоговой отчетности кооператива, содержащей сведения об объеме выручки от реализации сельскохозяйственной продукции за год, предшествующий году подачи заявки на участие в конкурсе, с отметками налоговых органов</a:t>
                      </a:r>
                      <a:r>
                        <a:rPr lang="ru-RU" sz="1400" b="1" i="0" u="none" strike="noStrike" kern="1200" baseline="0" dirty="0" smtClean="0">
                          <a:solidFill>
                            <a:schemeClr val="tx1"/>
                          </a:solidFill>
                          <a:latin typeface="Times New Roman" pitchFamily="18" charset="0"/>
                          <a:ea typeface="+mn-ea"/>
                          <a:cs typeface="Times New Roman" pitchFamily="18" charset="0"/>
                        </a:rPr>
                        <a:t>.</a:t>
                      </a:r>
                      <a:endParaRPr lang="ru-RU" sz="1400" b="1" i="0" u="none" strike="noStrike" baseline="0" dirty="0" smtClean="0">
                        <a:latin typeface="Times New Roman" pitchFamily="18" charset="0"/>
                        <a:cs typeface="Times New Roman" pitchFamily="18" charset="0"/>
                      </a:endParaRPr>
                    </a:p>
                  </a:txBody>
                  <a:tcPr marL="99060" marR="99060"/>
                </a:tc>
              </a:tr>
              <a:tr h="894664">
                <a:tc>
                  <a:txBody>
                    <a:bodyPr/>
                    <a:lstStyle/>
                    <a:p>
                      <a:pPr algn="ctr"/>
                      <a:r>
                        <a:rPr lang="ru-RU" sz="1400" b="1" dirty="0" smtClean="0">
                          <a:latin typeface="Times New Roman" pitchFamily="18" charset="0"/>
                          <a:cs typeface="Times New Roman" pitchFamily="18" charset="0"/>
                        </a:rPr>
                        <a:t>6.6.</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Справка о деятельности кооператива, составленная по форме, установленной правовым актом министерства, подписанная руководителем кооператива, подтверждающая, что выручка от реализации сельскохозяйственной продукции, а также продуктов переработки указанной продукции составляет не менее 70% от общей выручки кооператива в квартале, предшествующем кварталу проведения конкурса. </a:t>
                      </a:r>
                      <a:endParaRPr lang="ru-RU" sz="1400" b="1" i="0" u="none" strike="noStrike" baseline="0" dirty="0" smtClean="0">
                        <a:latin typeface="Times New Roman" pitchFamily="18" charset="0"/>
                        <a:cs typeface="Times New Roman" pitchFamily="18" charset="0"/>
                      </a:endParaRPr>
                    </a:p>
                  </a:txBody>
                  <a:tcPr marL="99060" marR="99060"/>
                </a:tc>
              </a:tr>
              <a:tr h="741872">
                <a:tc>
                  <a:txBody>
                    <a:bodyPr/>
                    <a:lstStyle/>
                    <a:p>
                      <a:pPr algn="ctr"/>
                      <a:r>
                        <a:rPr lang="ru-RU" sz="1400" b="1" dirty="0" smtClean="0">
                          <a:latin typeface="Times New Roman" pitchFamily="18" charset="0"/>
                          <a:cs typeface="Times New Roman" pitchFamily="18" charset="0"/>
                        </a:rPr>
                        <a:t>6.7.</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документов, удостоверяющих регистрацию права собственности кооператива на объект по переработке сельскохозяйственной продукции, расположенный на территории муниципального района или муниципального округа, где зарегистрирован кооператив</a:t>
                      </a:r>
                      <a:r>
                        <a:rPr lang="ru-RU" sz="1400" b="1" i="0" u="none" strike="noStrike" kern="1200" baseline="0" dirty="0" smtClean="0">
                          <a:solidFill>
                            <a:schemeClr val="tx1"/>
                          </a:solidFill>
                          <a:latin typeface="Times New Roman" pitchFamily="18" charset="0"/>
                          <a:ea typeface="+mn-ea"/>
                          <a:cs typeface="Times New Roman" pitchFamily="18" charset="0"/>
                        </a:rPr>
                        <a:t>. </a:t>
                      </a:r>
                      <a:endParaRPr lang="ru-RU" sz="1400" b="1" i="0" u="none" strike="noStrike" baseline="0" dirty="0" smtClean="0">
                        <a:latin typeface="Times New Roman" pitchFamily="18" charset="0"/>
                        <a:cs typeface="Times New Roman" pitchFamily="18" charset="0"/>
                      </a:endParaRPr>
                    </a:p>
                  </a:txBody>
                  <a:tcPr marL="99060" marR="99060"/>
                </a:tc>
              </a:tr>
              <a:tr h="1075372">
                <a:tc>
                  <a:txBody>
                    <a:bodyPr/>
                    <a:lstStyle/>
                    <a:p>
                      <a:pPr algn="ctr"/>
                      <a:r>
                        <a:rPr lang="ru-RU" sz="1400" b="1" dirty="0" smtClean="0">
                          <a:latin typeface="Times New Roman" pitchFamily="18" charset="0"/>
                          <a:cs typeface="Times New Roman" pitchFamily="18" charset="0"/>
                        </a:rPr>
                        <a:t>6.8.</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2000" b="0" i="0" u="none" strike="noStrike" kern="1200" baseline="0" dirty="0" smtClean="0">
                          <a:solidFill>
                            <a:schemeClr val="tx1"/>
                          </a:solidFill>
                          <a:latin typeface="+mn-lt"/>
                          <a:ea typeface="+mn-ea"/>
                          <a:cs typeface="+mn-cs"/>
                        </a:rPr>
                        <a:t> </a:t>
                      </a:r>
                      <a:r>
                        <a:rPr lang="ru-RU" sz="1400" b="1" i="0" u="none" strike="noStrike" kern="1200" baseline="0" dirty="0" smtClean="0">
                          <a:solidFill>
                            <a:schemeClr val="tx1"/>
                          </a:solidFill>
                          <a:latin typeface="Times New Roman" pitchFamily="18" charset="0"/>
                          <a:ea typeface="+mn-ea"/>
                          <a:cs typeface="Times New Roman" pitchFamily="18" charset="0"/>
                        </a:rPr>
                        <a:t>Копии заключенных договоров о реализации сельскохозяйственной продукции - в случае, если кооператив осуществляет поставку производимой кооперативом сельскохозяйственной продукции хозяйствующим субъектам.</a:t>
                      </a:r>
                    </a:p>
                    <a:p>
                      <a:pPr algn="just"/>
                      <a:endParaRPr lang="ru-RU" sz="1400" b="1"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200472" y="6381328"/>
            <a:ext cx="9433048"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476672"/>
            <a:ext cx="8122576" cy="936104"/>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981873921"/>
      </p:ext>
    </p:extLst>
  </p:cSld>
  <p:clrMapOvr>
    <a:masterClrMapping/>
  </p:clrMapOvr>
  <p:transition spd="slow">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683491676"/>
              </p:ext>
            </p:extLst>
          </p:nvPr>
        </p:nvGraphicFramePr>
        <p:xfrm>
          <a:off x="272480" y="1916832"/>
          <a:ext cx="9361040" cy="4335667"/>
        </p:xfrm>
        <a:graphic>
          <a:graphicData uri="http://schemas.openxmlformats.org/drawingml/2006/table">
            <a:tbl>
              <a:tblPr firstRow="1" bandRow="1">
                <a:tableStyleId>{5940675A-B579-460E-94D1-54222C63F5DA}</a:tableStyleId>
              </a:tblPr>
              <a:tblGrid>
                <a:gridCol w="504056"/>
                <a:gridCol w="8856984"/>
              </a:tblGrid>
              <a:tr h="504056">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endParaRPr lang="ru-RU" sz="1400" b="1" dirty="0">
                        <a:latin typeface="Times New Roman" pitchFamily="18" charset="0"/>
                        <a:cs typeface="Times New Roman" pitchFamily="18" charset="0"/>
                      </a:endParaRPr>
                    </a:p>
                  </a:txBody>
                  <a:tcPr marL="99060" marR="99060"/>
                </a:tc>
              </a:tr>
              <a:tr h="1982998">
                <a:tc>
                  <a:txBody>
                    <a:bodyPr/>
                    <a:lstStyle/>
                    <a:p>
                      <a:pPr algn="ctr"/>
                      <a:r>
                        <a:rPr lang="ru-RU" sz="1400" b="1" dirty="0" smtClean="0">
                          <a:latin typeface="Times New Roman" pitchFamily="18" charset="0"/>
                          <a:cs typeface="Times New Roman" pitchFamily="18" charset="0"/>
                        </a:rPr>
                        <a:t>6..</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Документы, подтверждающие ведение бухгалтерского учета в кооперативе: копия приказа о приеме на работу бухгалтера, копия трудовой книжки бухгалтера (копии титульного листа трудовой книжки и страницы с записью о приеме на работу трудовой книжки кооператива) или информации о трудовой деятельности и трудовом стаже бухгалтера в форме электронного документа, подписанного усиленной квалифицированной электронной подписью (при ее наличии у заявителя), и копии трудового договора с бухгалтером или гражданско-правового договора на оказание услуг по ведению бухгалтерского</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400" b="1" i="0" u="none" strike="noStrike" baseline="0" dirty="0" smtClean="0">
                        <a:latin typeface="Times New Roman" pitchFamily="18" charset="0"/>
                        <a:cs typeface="Times New Roman" pitchFamily="18" charset="0"/>
                      </a:endParaRPr>
                    </a:p>
                  </a:txBody>
                  <a:tcPr marL="99060" marR="99060"/>
                </a:tc>
              </a:tr>
              <a:tr h="1082114">
                <a:tc>
                  <a:txBody>
                    <a:bodyPr/>
                    <a:lstStyle/>
                    <a:p>
                      <a:pPr algn="ctr"/>
                      <a:r>
                        <a:rPr lang="ru-RU" sz="1400" b="1" dirty="0" smtClean="0">
                          <a:latin typeface="Times New Roman" pitchFamily="18" charset="0"/>
                          <a:cs typeface="Times New Roman" pitchFamily="18" charset="0"/>
                        </a:rPr>
                        <a:t>7.</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Фотографии производственных объектов (в том числе объектов незавершенного строительства), техники и оборудования, принадлежащих кооперативу.</a:t>
                      </a:r>
                    </a:p>
                    <a:p>
                      <a:pPr algn="just"/>
                      <a:endParaRPr lang="ru-RU" sz="1400" b="1" i="0" u="none" strike="noStrike" baseline="0" dirty="0" smtClean="0">
                        <a:latin typeface="Times New Roman" pitchFamily="18" charset="0"/>
                        <a:cs typeface="Times New Roman" pitchFamily="18" charset="0"/>
                      </a:endParaRPr>
                    </a:p>
                  </a:txBody>
                  <a:tcPr marL="99060" marR="99060"/>
                </a:tc>
              </a:tr>
              <a:tr h="766499">
                <a:tc>
                  <a:txBody>
                    <a:bodyPr/>
                    <a:lstStyle/>
                    <a:p>
                      <a:pPr algn="ctr"/>
                      <a:r>
                        <a:rPr lang="ru-RU" sz="1400" b="1" dirty="0" smtClean="0">
                          <a:latin typeface="Times New Roman" pitchFamily="18" charset="0"/>
                          <a:cs typeface="Times New Roman" pitchFamily="18" charset="0"/>
                        </a:rPr>
                        <a:t>8.</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Опись представленных документов по форме, утвержденной правовым актом министерства, в 2 экземплярах.</a:t>
                      </a:r>
                      <a:endParaRPr lang="ru-RU" sz="1400" b="1"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272480" y="6381328"/>
            <a:ext cx="9433048"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476672"/>
            <a:ext cx="8122576" cy="1296144"/>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15032812"/>
      </p:ext>
    </p:extLst>
  </p:cSld>
  <p:clrMapOvr>
    <a:masterClrMapping/>
  </p:clrMapOvr>
  <p:transition spd="slow">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715355792"/>
              </p:ext>
            </p:extLst>
          </p:nvPr>
        </p:nvGraphicFramePr>
        <p:xfrm>
          <a:off x="272480" y="2492896"/>
          <a:ext cx="9433048" cy="3312368"/>
        </p:xfrm>
        <a:graphic>
          <a:graphicData uri="http://schemas.openxmlformats.org/drawingml/2006/table">
            <a:tbl>
              <a:tblPr firstRow="1" bandRow="1">
                <a:tableStyleId>{5940675A-B579-460E-94D1-54222C63F5DA}</a:tableStyleId>
              </a:tblPr>
              <a:tblGrid>
                <a:gridCol w="9433048"/>
              </a:tblGrid>
              <a:tr h="2079039">
                <a:tc>
                  <a:txBody>
                    <a:bodyPr/>
                    <a:lstStyle/>
                    <a:p>
                      <a:pPr algn="just"/>
                      <a:r>
                        <a:rPr lang="ru-RU" sz="1600" b="0" i="0" u="none" strike="noStrike" kern="1200" baseline="0" dirty="0" smtClean="0">
                          <a:solidFill>
                            <a:schemeClr val="tx1"/>
                          </a:solidFill>
                          <a:latin typeface="Times New Roman" pitchFamily="18" charset="0"/>
                          <a:ea typeface="+mn-ea"/>
                          <a:cs typeface="Times New Roman" pitchFamily="18" charset="0"/>
                        </a:rPr>
                        <a:t> </a:t>
                      </a:r>
                      <a:r>
                        <a:rPr lang="ru-RU" sz="1600" b="1" i="0" u="none" strike="noStrike" kern="1200" baseline="0" dirty="0" smtClean="0">
                          <a:solidFill>
                            <a:schemeClr val="tx1"/>
                          </a:solidFill>
                          <a:latin typeface="Times New Roman" pitchFamily="18" charset="0"/>
                          <a:ea typeface="+mn-ea"/>
                          <a:cs typeface="Times New Roman" pitchFamily="18" charset="0"/>
                        </a:rPr>
                        <a:t>Документы, указанные в </a:t>
                      </a:r>
                      <a:r>
                        <a:rPr lang="ru-RU" sz="1600" b="1" i="0" u="none" strike="noStrike" kern="1200" baseline="0" dirty="0" smtClean="0">
                          <a:solidFill>
                            <a:schemeClr val="tx1"/>
                          </a:solidFill>
                          <a:latin typeface="Times New Roman" pitchFamily="18" charset="0"/>
                          <a:ea typeface="+mn-ea"/>
                          <a:cs typeface="Times New Roman" pitchFamily="18" charset="0"/>
                          <a:hlinkClick r:id="rId2"/>
                        </a:rPr>
                        <a:t>пункте 2.4 Порядка, должны быть прошиты, пронумерованы и заверены подписью руководителя кооператива.</a:t>
                      </a:r>
                    </a:p>
                    <a:p>
                      <a:pPr algn="just"/>
                      <a:r>
                        <a:rPr lang="ru-RU" sz="1600" b="1" i="0" u="none" strike="noStrike" kern="1200" baseline="0" dirty="0" smtClean="0">
                          <a:solidFill>
                            <a:schemeClr val="tx1"/>
                          </a:solidFill>
                          <a:latin typeface="Times New Roman" pitchFamily="18" charset="0"/>
                          <a:ea typeface="+mn-ea"/>
                          <a:cs typeface="Times New Roman" pitchFamily="18" charset="0"/>
                        </a:rPr>
                        <a:t>Подчистки и исправления в документах не допускаются, за исключением исправлений, заверенных подписью руководителя кооператива. У заявителя остается 2-й экземпляр описи документов.</a:t>
                      </a:r>
                    </a:p>
                    <a:p>
                      <a:pPr algn="just"/>
                      <a:r>
                        <a:rPr lang="ru-RU" sz="1600" b="1" i="0" u="none" strike="noStrike" kern="1200" baseline="0" dirty="0" smtClean="0">
                          <a:solidFill>
                            <a:schemeClr val="tx1"/>
                          </a:solidFill>
                          <a:latin typeface="Times New Roman" pitchFamily="18" charset="0"/>
                          <a:ea typeface="+mn-ea"/>
                          <a:cs typeface="Times New Roman" pitchFamily="18" charset="0"/>
                        </a:rPr>
                        <a:t>При представлении документов, требующих заверения и состоящих из нескольких листов, заверяется каждый лист.</a:t>
                      </a:r>
                      <a:endParaRPr lang="ru-RU" sz="1600" b="1" i="0" u="none" strike="noStrike" baseline="0" dirty="0" smtClean="0">
                        <a:latin typeface="Times New Roman" pitchFamily="18" charset="0"/>
                        <a:cs typeface="Times New Roman" pitchFamily="18" charset="0"/>
                      </a:endParaRP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600" b="1" i="0" u="none" strike="noStrike" baseline="0" dirty="0" smtClean="0">
                        <a:latin typeface="Times New Roman" pitchFamily="18" charset="0"/>
                        <a:cs typeface="Times New Roman" pitchFamily="18" charset="0"/>
                      </a:endParaRPr>
                    </a:p>
                  </a:txBody>
                  <a:tcPr marL="99060" marR="99060"/>
                </a:tc>
              </a:tr>
              <a:tr h="1233329">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600" b="1" i="0" u="none" strike="noStrike" kern="1200" baseline="0" dirty="0" smtClean="0">
                          <a:solidFill>
                            <a:schemeClr val="tx1"/>
                          </a:solidFill>
                          <a:latin typeface="Times New Roman" pitchFamily="18" charset="0"/>
                          <a:ea typeface="+mn-ea"/>
                          <a:cs typeface="Times New Roman" pitchFamily="18" charset="0"/>
                        </a:rPr>
                        <a:t>Ответственность за достоверность сведений и подлинность представленных документов несет руководитель кооператива. Все расходы, связанные с подготовкой и представлением документов в министерство, несет кооператив.</a:t>
                      </a:r>
                    </a:p>
                    <a:p>
                      <a:pPr algn="just"/>
                      <a:endParaRPr lang="ru-RU" sz="1600" b="1"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272480" y="6381328"/>
            <a:ext cx="936104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476672"/>
            <a:ext cx="8122576" cy="1296144"/>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710642692"/>
      </p:ext>
    </p:extLst>
  </p:cSld>
  <p:clrMapOvr>
    <a:masterClrMapping/>
  </p:clrMapOvr>
  <p:transition spd="slow">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72480" y="1556792"/>
            <a:ext cx="9505056" cy="1008112"/>
          </a:xfrm>
        </p:spPr>
        <p:txBody>
          <a:bodyPr>
            <a:normAutofit/>
          </a:bodyPr>
          <a:lstStyle/>
          <a:p>
            <a:pPr algn="just">
              <a:defRPr/>
            </a:pPr>
            <a:r>
              <a:rPr lang="ru-RU" sz="1800" b="1" dirty="0" smtClean="0">
                <a:solidFill>
                  <a:schemeClr val="tx1"/>
                </a:solidFill>
                <a:latin typeface="Times New Roman" pitchFamily="18" charset="0"/>
                <a:cs typeface="Times New Roman" pitchFamily="18" charset="0"/>
              </a:rPr>
              <a:t>Максимальный размер гранта </a:t>
            </a:r>
            <a:r>
              <a:rPr lang="ru-RU" sz="1800" dirty="0" smtClean="0">
                <a:solidFill>
                  <a:schemeClr val="tx1"/>
                </a:solidFill>
                <a:latin typeface="Times New Roman" pitchFamily="18" charset="0"/>
                <a:cs typeface="Times New Roman" pitchFamily="18" charset="0"/>
              </a:rPr>
              <a:t>одному сельскохозяйственному потребительскому кооперативу составляет не более 70 млн. рублей и не более 60% затрат на развитие материально-технической базы кооператива согласно бизнес-плану</a:t>
            </a:r>
            <a:endParaRPr lang="ru-RU" sz="1800" b="1" i="1" dirty="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itchFamily="18" charset="0"/>
              <a:cs typeface="Times New Roman" pitchFamily="18" charset="0"/>
            </a:endParaRPr>
          </a:p>
        </p:txBody>
      </p:sp>
      <p:sp>
        <p:nvSpPr>
          <p:cNvPr id="3" name="Прямоугольник 2"/>
          <p:cNvSpPr/>
          <p:nvPr/>
        </p:nvSpPr>
        <p:spPr>
          <a:xfrm>
            <a:off x="848544" y="1772816"/>
            <a:ext cx="8856984" cy="400110"/>
          </a:xfrm>
          <a:prstGeom prst="rect">
            <a:avLst/>
          </a:prstGeom>
        </p:spPr>
        <p:txBody>
          <a:bodyPr wrap="square">
            <a:spAutoFit/>
          </a:bodyPr>
          <a:lstStyle/>
          <a:p>
            <a:pPr marL="268288" indent="-268288" algn="just">
              <a:spcBef>
                <a:spcPts val="0"/>
              </a:spcBef>
              <a:buNone/>
            </a:pPr>
            <a:r>
              <a:rPr lang="ru-RU" b="1" spc="-30"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hlinkClick r:id="rId2"/>
            </a:endParaRPr>
          </a:p>
        </p:txBody>
      </p:sp>
      <p:sp>
        <p:nvSpPr>
          <p:cNvPr id="5" name="Прямоугольник 4"/>
          <p:cNvSpPr/>
          <p:nvPr/>
        </p:nvSpPr>
        <p:spPr>
          <a:xfrm>
            <a:off x="0" y="6375203"/>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и продовольствия Кировской области</a:t>
            </a:r>
          </a:p>
        </p:txBody>
      </p:sp>
      <p:sp>
        <p:nvSpPr>
          <p:cNvPr id="6" name="Прямоугольник 5"/>
          <p:cNvSpPr/>
          <p:nvPr/>
        </p:nvSpPr>
        <p:spPr>
          <a:xfrm rot="10800000" flipV="1">
            <a:off x="992560" y="4622504"/>
            <a:ext cx="8352928" cy="400110"/>
          </a:xfrm>
          <a:prstGeom prst="rect">
            <a:avLst/>
          </a:prstGeom>
        </p:spPr>
        <p:txBody>
          <a:bodyPr wrap="square">
            <a:spAutoFit/>
          </a:bodyPr>
          <a:lstStyle/>
          <a:p>
            <a:pPr algn="just"/>
            <a:endParaRPr lang="ru-RU" dirty="0">
              <a:latin typeface="Times New Roman" pitchFamily="18" charset="0"/>
              <a:cs typeface="Times New Roman" pitchFamily="18" charset="0"/>
            </a:endParaRPr>
          </a:p>
        </p:txBody>
      </p:sp>
      <p:sp>
        <p:nvSpPr>
          <p:cNvPr id="7" name="Прямоугольник 6"/>
          <p:cNvSpPr/>
          <p:nvPr/>
        </p:nvSpPr>
        <p:spPr>
          <a:xfrm>
            <a:off x="272480" y="2204864"/>
            <a:ext cx="9217024" cy="400110"/>
          </a:xfrm>
          <a:prstGeom prst="rect">
            <a:avLst/>
          </a:prstGeom>
        </p:spPr>
        <p:txBody>
          <a:bodyPr wrap="square">
            <a:spAutoFit/>
          </a:bodyPr>
          <a:lstStyle/>
          <a:p>
            <a:pPr algn="just"/>
            <a:r>
              <a:rPr lang="ru-RU" dirty="0" smtClean="0"/>
              <a:t> </a:t>
            </a:r>
            <a:endParaRPr lang="ru-RU" sz="1600" dirty="0" smtClean="0">
              <a:latin typeface="Times New Roman" pitchFamily="18" charset="0"/>
              <a:cs typeface="Times New Roman" pitchFamily="18" charset="0"/>
            </a:endParaRPr>
          </a:p>
        </p:txBody>
      </p:sp>
      <p:sp>
        <p:nvSpPr>
          <p:cNvPr id="11" name="Прямоугольник 10"/>
          <p:cNvSpPr/>
          <p:nvPr/>
        </p:nvSpPr>
        <p:spPr>
          <a:xfrm>
            <a:off x="344488" y="2924944"/>
            <a:ext cx="9433048" cy="2862322"/>
          </a:xfrm>
          <a:prstGeom prst="rect">
            <a:avLst/>
          </a:prstGeom>
        </p:spPr>
        <p:txBody>
          <a:bodyPr wrap="square">
            <a:spAutoFit/>
          </a:bodyPr>
          <a:lstStyle/>
          <a:p>
            <a:pPr algn="just"/>
            <a:r>
              <a:rPr lang="ru-RU" sz="1800" dirty="0" smtClean="0">
                <a:latin typeface="Times New Roman" pitchFamily="18" charset="0"/>
                <a:cs typeface="Times New Roman" pitchFamily="18" charset="0"/>
              </a:rPr>
              <a:t>Срок использования гранта на развитие материально-технической базы сельскохозяйственного потребительского кооператива составляет не более 24 месяцев со дня его получения</a:t>
            </a:r>
            <a:r>
              <a:rPr lang="ru-RU" sz="1800" b="1" dirty="0" smtClean="0">
                <a:latin typeface="Times New Roman" pitchFamily="18" charset="0"/>
                <a:cs typeface="Times New Roman" pitchFamily="18" charset="0"/>
              </a:rPr>
              <a:t>. </a:t>
            </a:r>
            <a:r>
              <a:rPr lang="ru-RU" sz="1800" b="1" dirty="0" smtClean="0">
                <a:solidFill>
                  <a:srgbClr val="C00000"/>
                </a:solidFill>
                <a:latin typeface="Times New Roman" pitchFamily="18" charset="0"/>
                <a:cs typeface="Times New Roman" pitchFamily="18" charset="0"/>
              </a:rPr>
              <a:t>Срок использования гранта на развитие материально-технической базы или части средств гранта может быть продлен по решению уполномоченного органа, но не более чем на 6 месяцев.</a:t>
            </a:r>
            <a:r>
              <a:rPr lang="ru-RU" sz="1800" b="1" dirty="0" smtClean="0"/>
              <a:t> </a:t>
            </a:r>
            <a:r>
              <a:rPr lang="ru-RU" sz="1800" dirty="0" smtClean="0">
                <a:latin typeface="Times New Roman" pitchFamily="18" charset="0"/>
                <a:cs typeface="Times New Roman" pitchFamily="18" charset="0"/>
              </a:rPr>
              <a:t>Основанием для принятия министерством решения о продлении срока использования гранта является документальное подтверждение сельскохозяйственным потребительским кооперативом наступления обстоятельств непреодолимой силы, препятствующих использованию средств гранта на развитие материально-технической базы в установленный срок.</a:t>
            </a:r>
          </a:p>
          <a:p>
            <a:pPr algn="just"/>
            <a:endParaRPr lang="ru-RU" sz="1800" b="1" dirty="0" smtClean="0">
              <a:solidFill>
                <a:srgbClr val="C00000"/>
              </a:solidFill>
              <a:latin typeface="Times New Roman" pitchFamily="18" charset="0"/>
              <a:cs typeface="Times New Roman" pitchFamily="18" charset="0"/>
            </a:endParaRPr>
          </a:p>
        </p:txBody>
      </p:sp>
    </p:spTree>
  </p:cSld>
  <p:clrMapOvr>
    <a:masterClrMapping/>
  </p:clrMapOvr>
  <p:transition spd="slow">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44488" y="1772816"/>
            <a:ext cx="9217024" cy="4401205"/>
          </a:xfrm>
          <a:prstGeom prst="rect">
            <a:avLst/>
          </a:prstGeom>
        </p:spPr>
        <p:txBody>
          <a:bodyPr wrap="square">
            <a:spAutoFit/>
          </a:bodyPr>
          <a:lstStyle/>
          <a:p>
            <a:pPr marL="268288" indent="-268288" algn="just">
              <a:spcBef>
                <a:spcPts val="0"/>
              </a:spcBef>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Получение </a:t>
            </a:r>
            <a:r>
              <a:rPr lang="ru-RU" b="1" dirty="0">
                <a:latin typeface="Times New Roman" pitchFamily="18" charset="0"/>
                <a:cs typeface="Times New Roman" pitchFamily="18" charset="0"/>
              </a:rPr>
              <a:t>гранта возможно при условии завершения реализации проекта грантополучателя, на который ранее был получен грант, отсутствия </a:t>
            </a:r>
            <a:r>
              <a:rPr lang="ru-RU" b="1" dirty="0" smtClean="0">
                <a:latin typeface="Times New Roman" pitchFamily="18" charset="0"/>
                <a:cs typeface="Times New Roman" pitchFamily="18" charset="0"/>
              </a:rPr>
              <a:t>внесения изменений в </a:t>
            </a:r>
            <a:r>
              <a:rPr lang="ru-RU" b="1" dirty="0">
                <a:latin typeface="Times New Roman" pitchFamily="18" charset="0"/>
                <a:cs typeface="Times New Roman" pitchFamily="18" charset="0"/>
              </a:rPr>
              <a:t>плановые показатели деятельности ранее реализованного проекта грантополучателя с участием средств гранта либо при условии внесения изменений в плановые показатели деятельности ранее реализованного проекта грантополучателя с участием средств гранта вследствие наступления обстоятельств непреодолимой силы не более чем на 10%. </a:t>
            </a:r>
            <a:endParaRPr lang="ru-RU" b="1" dirty="0" smtClean="0">
              <a:latin typeface="Times New Roman" pitchFamily="18" charset="0"/>
              <a:cs typeface="Times New Roman" pitchFamily="18" charset="0"/>
            </a:endParaRPr>
          </a:p>
          <a:p>
            <a:pPr marL="268288" indent="-268288" algn="just">
              <a:spcBef>
                <a:spcPts val="0"/>
              </a:spcBef>
              <a:buNone/>
            </a:pPr>
            <a:endParaRPr lang="ru-RU" dirty="0" smtClean="0">
              <a:latin typeface="Times New Roman" pitchFamily="18" charset="0"/>
              <a:cs typeface="Times New Roman" pitchFamily="18" charset="0"/>
            </a:endParaRPr>
          </a:p>
          <a:p>
            <a:pPr marL="268288" indent="-268288" algn="just">
              <a:spcBef>
                <a:spcPts val="0"/>
              </a:spcBef>
              <a:buNone/>
            </a:pPr>
            <a:r>
              <a:rPr lang="ru-RU" dirty="0">
                <a:latin typeface="Times New Roman" pitchFamily="18" charset="0"/>
                <a:cs typeface="Times New Roman" pitchFamily="18" charset="0"/>
              </a:rPr>
              <a:t>	</a:t>
            </a:r>
            <a:r>
              <a:rPr lang="ru-RU" b="1" dirty="0" smtClean="0">
                <a:latin typeface="Times New Roman" pitchFamily="18" charset="0"/>
                <a:cs typeface="Times New Roman" pitchFamily="18" charset="0"/>
              </a:rPr>
              <a:t>Сельскохозяйственные </a:t>
            </a:r>
            <a:r>
              <a:rPr lang="ru-RU" b="1" dirty="0">
                <a:latin typeface="Times New Roman" pitchFamily="18" charset="0"/>
                <a:cs typeface="Times New Roman" pitchFamily="18" charset="0"/>
              </a:rPr>
              <a:t>потребительские кооперативы – получатели гранта, реализовавшие проект грантополучателя в полном объеме и достигшие плановых показателей деятельности, могут повторно получить грант не </a:t>
            </a:r>
            <a:r>
              <a:rPr lang="ru-RU" b="1" dirty="0">
                <a:solidFill>
                  <a:srgbClr val="FF0000"/>
                </a:solidFill>
                <a:latin typeface="Times New Roman" pitchFamily="18" charset="0"/>
                <a:cs typeface="Times New Roman" pitchFamily="18" charset="0"/>
              </a:rPr>
              <a:t>ранее чем через 36 месяцев</a:t>
            </a:r>
            <a:r>
              <a:rPr lang="ru-RU" dirty="0">
                <a:latin typeface="Times New Roman" pitchFamily="18" charset="0"/>
                <a:cs typeface="Times New Roman" pitchFamily="18" charset="0"/>
              </a:rPr>
              <a:t> </a:t>
            </a:r>
            <a:r>
              <a:rPr lang="ru-RU" b="1" dirty="0">
                <a:latin typeface="Times New Roman" pitchFamily="18" charset="0"/>
                <a:cs typeface="Times New Roman" pitchFamily="18" charset="0"/>
              </a:rPr>
              <a:t>с даты получения предыдущего </a:t>
            </a:r>
            <a:r>
              <a:rPr lang="ru-RU" b="1" dirty="0" smtClean="0">
                <a:latin typeface="Times New Roman" pitchFamily="18" charset="0"/>
                <a:cs typeface="Times New Roman" pitchFamily="18" charset="0"/>
              </a:rPr>
              <a:t>гран</a:t>
            </a:r>
            <a:r>
              <a:rPr lang="ru-RU" dirty="0" smtClean="0">
                <a:latin typeface="Times New Roman" pitchFamily="18" charset="0"/>
                <a:cs typeface="Times New Roman" pitchFamily="18" charset="0"/>
              </a:rPr>
              <a:t>та</a:t>
            </a:r>
            <a:r>
              <a:rPr lang="ru-RU" spc="-30"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hlinkClick r:id="rId2"/>
            </a:endParaRPr>
          </a:p>
        </p:txBody>
      </p:sp>
      <p:sp>
        <p:nvSpPr>
          <p:cNvPr id="5" name="Прямоугольник 4"/>
          <p:cNvSpPr/>
          <p:nvPr/>
        </p:nvSpPr>
        <p:spPr>
          <a:xfrm>
            <a:off x="0" y="6375203"/>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и продовольствия Кировской области</a:t>
            </a:r>
          </a:p>
        </p:txBody>
      </p:sp>
      <p:sp>
        <p:nvSpPr>
          <p:cNvPr id="6" name="Прямоугольник 5"/>
          <p:cNvSpPr/>
          <p:nvPr/>
        </p:nvSpPr>
        <p:spPr>
          <a:xfrm rot="10800000" flipV="1">
            <a:off x="992560" y="4622504"/>
            <a:ext cx="8352928" cy="400110"/>
          </a:xfrm>
          <a:prstGeom prst="rect">
            <a:avLst/>
          </a:prstGeom>
        </p:spPr>
        <p:txBody>
          <a:bodyPr wrap="square">
            <a:spAutoFit/>
          </a:bodyPr>
          <a:lstStyle/>
          <a:p>
            <a:pPr algn="just"/>
            <a:endParaRPr lang="ru-RU" dirty="0">
              <a:latin typeface="Times New Roman" pitchFamily="18" charset="0"/>
              <a:cs typeface="Times New Roman" pitchFamily="18" charset="0"/>
            </a:endParaRPr>
          </a:p>
        </p:txBody>
      </p:sp>
      <p:sp>
        <p:nvSpPr>
          <p:cNvPr id="7" name="Прямоугольник 6"/>
          <p:cNvSpPr/>
          <p:nvPr/>
        </p:nvSpPr>
        <p:spPr>
          <a:xfrm>
            <a:off x="272480" y="2204864"/>
            <a:ext cx="9217024" cy="400110"/>
          </a:xfrm>
          <a:prstGeom prst="rect">
            <a:avLst/>
          </a:prstGeom>
        </p:spPr>
        <p:txBody>
          <a:bodyPr wrap="square">
            <a:spAutoFit/>
          </a:bodyPr>
          <a:lstStyle/>
          <a:p>
            <a:pPr algn="just"/>
            <a:r>
              <a:rPr lang="ru-RU" dirty="0" smtClean="0"/>
              <a:t> </a:t>
            </a:r>
            <a:endParaRPr lang="ru-RU" sz="1600" dirty="0" smtClean="0">
              <a:latin typeface="Times New Roman" pitchFamily="18" charset="0"/>
              <a:cs typeface="Times New Roman" pitchFamily="18" charset="0"/>
            </a:endParaRPr>
          </a:p>
        </p:txBody>
      </p:sp>
      <p:sp>
        <p:nvSpPr>
          <p:cNvPr id="11" name="Прямоугольник 10"/>
          <p:cNvSpPr/>
          <p:nvPr/>
        </p:nvSpPr>
        <p:spPr>
          <a:xfrm>
            <a:off x="344488" y="4293097"/>
            <a:ext cx="9217024" cy="400110"/>
          </a:xfrm>
          <a:prstGeom prst="rect">
            <a:avLst/>
          </a:prstGeom>
        </p:spPr>
        <p:txBody>
          <a:bodyPr wrap="square">
            <a:spAutoFit/>
          </a:bodyPr>
          <a:lstStyle/>
          <a:p>
            <a:pPr algn="just"/>
            <a:r>
              <a:rPr lang="ru-RU" dirty="0" smtClean="0"/>
              <a:t> </a:t>
            </a:r>
            <a:endParaRPr lang="ru-RU" sz="1600" dirty="0" smtClean="0">
              <a:latin typeface="Times New Roman" pitchFamily="18" charset="0"/>
              <a:cs typeface="Times New Roman" pitchFamily="18" charset="0"/>
              <a:hlinkClick r:id="rId3"/>
            </a:endParaRPr>
          </a:p>
        </p:txBody>
      </p:sp>
    </p:spTree>
  </p:cSld>
  <p:clrMapOvr>
    <a:masterClrMapping/>
  </p:clrMapOvr>
  <p:transition spd="slow">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orage.inovaco.ru/media/cache/9b/db/1a/f4/5d/91/9bdb1af45d915e4c1f0b295007556edd.png"/>
          <p:cNvPicPr>
            <a:picLocks noGrp="1" noChangeAspect="1" noChangeArrowheads="1"/>
          </p:cNvPicPr>
          <p:nvPr>
            <p:ph type="pic" idx="4294967295"/>
          </p:nvPr>
        </p:nvPicPr>
        <p:blipFill>
          <a:blip r:embed="rId2" cstate="print"/>
          <a:srcRect l="12565" r="12565"/>
          <a:stretch>
            <a:fillRect/>
          </a:stretch>
        </p:blipFill>
        <p:spPr bwMode="auto">
          <a:xfrm>
            <a:off x="1352600" y="3573016"/>
            <a:ext cx="7920880" cy="2880320"/>
          </a:xfrm>
          <a:prstGeom prst="rect">
            <a:avLst/>
          </a:prstGeom>
          <a:noFill/>
        </p:spPr>
      </p:pic>
      <p:sp>
        <p:nvSpPr>
          <p:cNvPr id="4" name="TextBox 3"/>
          <p:cNvSpPr txBox="1"/>
          <p:nvPr/>
        </p:nvSpPr>
        <p:spPr>
          <a:xfrm>
            <a:off x="584515" y="491767"/>
            <a:ext cx="9049005" cy="1323439"/>
          </a:xfrm>
          <a:prstGeom prst="rect">
            <a:avLst/>
          </a:prstGeom>
          <a:noFill/>
        </p:spPr>
        <p:txBody>
          <a:bodyPr wrap="square" rtlCol="0">
            <a:spAutoFit/>
          </a:bodyPr>
          <a:lstStyle/>
          <a:p>
            <a:pPr algn="ctr"/>
            <a:endParaRPr lang="ru-RU" dirty="0" smtClean="0">
              <a:solidFill>
                <a:srgbClr val="FF0000"/>
              </a:solidFill>
              <a:latin typeface="Times New Roman" pitchFamily="18" charset="0"/>
              <a:cs typeface="Times New Roman" pitchFamily="18" charset="0"/>
            </a:endParaRPr>
          </a:p>
          <a:p>
            <a:pPr algn="ctr"/>
            <a:endParaRPr lang="ru-RU" dirty="0" smtClean="0">
              <a:solidFill>
                <a:srgbClr val="FF0000"/>
              </a:solidFill>
              <a:latin typeface="Times New Roman" pitchFamily="18" charset="0"/>
              <a:cs typeface="Times New Roman" pitchFamily="18" charset="0"/>
            </a:endParaRPr>
          </a:p>
          <a:p>
            <a:pPr algn="ctr"/>
            <a:endParaRPr lang="ru-RU" dirty="0" smtClean="0">
              <a:solidFill>
                <a:srgbClr val="FF0000"/>
              </a:solidFill>
              <a:latin typeface="Times New Roman" pitchFamily="18" charset="0"/>
              <a:cs typeface="Times New Roman" pitchFamily="18" charset="0"/>
            </a:endParaRPr>
          </a:p>
          <a:p>
            <a:pPr algn="ctr"/>
            <a:endParaRPr lang="ru-RU" dirty="0" smtClean="0">
              <a:solidFill>
                <a:srgbClr val="FF0000"/>
              </a:solidFill>
              <a:latin typeface="Times New Roman" pitchFamily="18" charset="0"/>
              <a:cs typeface="Times New Roman" pitchFamily="18" charset="0"/>
            </a:endParaRPr>
          </a:p>
        </p:txBody>
      </p:sp>
      <p:sp>
        <p:nvSpPr>
          <p:cNvPr id="7" name="TextBox 6"/>
          <p:cNvSpPr txBox="1"/>
          <p:nvPr/>
        </p:nvSpPr>
        <p:spPr>
          <a:xfrm>
            <a:off x="344488" y="1052736"/>
            <a:ext cx="9145016" cy="4093428"/>
          </a:xfrm>
          <a:prstGeom prst="rect">
            <a:avLst/>
          </a:prstGeom>
          <a:noFill/>
        </p:spPr>
        <p:txBody>
          <a:bodyPr wrap="square" rtlCol="0">
            <a:spAutoFit/>
          </a:bodyPr>
          <a:lstStyle/>
          <a:p>
            <a:pPr algn="ctr"/>
            <a:r>
              <a:rPr lang="ru-RU" b="1" dirty="0">
                <a:latin typeface="Times New Roman" panose="02020603050405020304" pitchFamily="18" charset="0"/>
                <a:cs typeface="Times New Roman" panose="02020603050405020304" pitchFamily="18" charset="0"/>
              </a:rPr>
              <a:t>контакты: </a:t>
            </a:r>
          </a:p>
          <a:p>
            <a:pPr algn="ctr"/>
            <a:r>
              <a:rPr lang="ru-RU" b="1" dirty="0">
                <a:latin typeface="Times New Roman" panose="02020603050405020304" pitchFamily="18" charset="0"/>
                <a:cs typeface="Times New Roman" panose="02020603050405020304" pitchFamily="18" charset="0"/>
              </a:rPr>
              <a:t>Центр компетенций в сфере сельскохозяйственной кооперации и поддержки фермеров Кировской области</a:t>
            </a:r>
          </a:p>
          <a:p>
            <a:pPr algn="ctr"/>
            <a:r>
              <a:rPr lang="ru-RU" b="1" dirty="0">
                <a:latin typeface="Times New Roman" panose="02020603050405020304" pitchFamily="18" charset="0"/>
                <a:cs typeface="Times New Roman" panose="02020603050405020304" pitchFamily="18" charset="0"/>
              </a:rPr>
              <a:t> (структурное подразделение  КОГБУ «ЦСХК «Клевера Нечерноземья»):</a:t>
            </a:r>
          </a:p>
          <a:p>
            <a:pPr algn="ctr"/>
            <a:r>
              <a:rPr lang="ru-RU" b="1" dirty="0">
                <a:latin typeface="Times New Roman" panose="02020603050405020304" pitchFamily="18" charset="0"/>
                <a:cs typeface="Times New Roman" panose="02020603050405020304" pitchFamily="18" charset="0"/>
              </a:rPr>
              <a:t>город  Киров, ул. Преображенская, 66, </a:t>
            </a:r>
            <a:r>
              <a:rPr lang="ru-RU" b="1" dirty="0" err="1">
                <a:latin typeface="Times New Roman" panose="02020603050405020304" pitchFamily="18" charset="0"/>
                <a:cs typeface="Times New Roman" panose="02020603050405020304" pitchFamily="18" charset="0"/>
              </a:rPr>
              <a:t>каб</a:t>
            </a:r>
            <a:r>
              <a:rPr lang="ru-RU" b="1" dirty="0">
                <a:latin typeface="Times New Roman" panose="02020603050405020304" pitchFamily="18" charset="0"/>
                <a:cs typeface="Times New Roman" panose="02020603050405020304" pitchFamily="18" charset="0"/>
              </a:rPr>
              <a:t>. 215.</a:t>
            </a:r>
          </a:p>
          <a:p>
            <a:pPr algn="ctr"/>
            <a:r>
              <a:rPr lang="ru-RU" b="1" dirty="0">
                <a:latin typeface="Times New Roman" panose="02020603050405020304" pitchFamily="18" charset="0"/>
                <a:cs typeface="Times New Roman" panose="02020603050405020304" pitchFamily="18" charset="0"/>
              </a:rPr>
              <a:t>тел. (8332) 64-02-56</a:t>
            </a:r>
          </a:p>
          <a:p>
            <a:pPr algn="ctr"/>
            <a:r>
              <a:rPr lang="en-US" b="1" dirty="0">
                <a:latin typeface="Times New Roman" pitchFamily="18" charset="0"/>
                <a:cs typeface="Times New Roman" pitchFamily="18" charset="0"/>
              </a:rPr>
              <a:t>E</a:t>
            </a:r>
            <a:r>
              <a:rPr lang="ru-RU" b="1" dirty="0">
                <a:latin typeface="Times New Roman" pitchFamily="18" charset="0"/>
                <a:cs typeface="Times New Roman" pitchFamily="18" charset="0"/>
              </a:rPr>
              <a:t>-</a:t>
            </a:r>
            <a:r>
              <a:rPr lang="en-US" b="1" dirty="0">
                <a:latin typeface="Times New Roman" pitchFamily="18" charset="0"/>
                <a:cs typeface="Times New Roman" pitchFamily="18" charset="0"/>
              </a:rPr>
              <a:t>mail</a:t>
            </a:r>
            <a:r>
              <a:rPr lang="ru-RU" b="1" dirty="0">
                <a:latin typeface="Times New Roman" pitchFamily="18" charset="0"/>
                <a:cs typeface="Times New Roman" pitchFamily="18" charset="0"/>
              </a:rPr>
              <a:t>: </a:t>
            </a:r>
            <a:r>
              <a:rPr lang="en-US" b="1" u="sng" dirty="0" err="1">
                <a:latin typeface="Times New Roman" pitchFamily="18" charset="0"/>
                <a:cs typeface="Times New Roman" pitchFamily="18" charset="0"/>
                <a:hlinkClick r:id="rId3"/>
              </a:rPr>
              <a:t>kleverkirov</a:t>
            </a:r>
            <a:r>
              <a:rPr lang="ru-RU" b="1" u="sng" dirty="0">
                <a:latin typeface="Times New Roman" pitchFamily="18" charset="0"/>
                <a:cs typeface="Times New Roman" pitchFamily="18" charset="0"/>
                <a:hlinkClick r:id="rId3"/>
              </a:rPr>
              <a:t>@</a:t>
            </a:r>
            <a:r>
              <a:rPr lang="en-US" b="1" u="sng" dirty="0">
                <a:latin typeface="Times New Roman" pitchFamily="18" charset="0"/>
                <a:cs typeface="Times New Roman" pitchFamily="18" charset="0"/>
                <a:hlinkClick r:id="rId3"/>
              </a:rPr>
              <a:t>mail</a:t>
            </a:r>
            <a:r>
              <a:rPr lang="ru-RU" b="1" u="sng" dirty="0">
                <a:latin typeface="Times New Roman" pitchFamily="18" charset="0"/>
                <a:cs typeface="Times New Roman" pitchFamily="18" charset="0"/>
                <a:hlinkClick r:id="rId3"/>
              </a:rPr>
              <a:t>.</a:t>
            </a:r>
            <a:r>
              <a:rPr lang="en-US" b="1" u="sng" dirty="0">
                <a:latin typeface="Times New Roman" pitchFamily="18" charset="0"/>
                <a:cs typeface="Times New Roman" pitchFamily="18" charset="0"/>
                <a:hlinkClick r:id="rId3"/>
              </a:rPr>
              <a:t>ru</a:t>
            </a:r>
            <a:r>
              <a:rPr lang="ru-RU" b="1" dirty="0">
                <a:latin typeface="Times New Roman" pitchFamily="18" charset="0"/>
                <a:cs typeface="Times New Roman" pitchFamily="18" charset="0"/>
              </a:rPr>
              <a:t>                   </a:t>
            </a:r>
            <a:r>
              <a:rPr lang="en-US" b="1" dirty="0">
                <a:latin typeface="Times New Roman" pitchFamily="18" charset="0"/>
                <a:cs typeface="Times New Roman" pitchFamily="18" charset="0"/>
              </a:rPr>
              <a:t>www</a:t>
            </a:r>
            <a:r>
              <a:rPr lang="ru-RU" b="1" dirty="0">
                <a:latin typeface="Times New Roman" pitchFamily="18" charset="0"/>
                <a:cs typeface="Times New Roman" pitchFamily="18" charset="0"/>
              </a:rPr>
              <a:t>. </a:t>
            </a:r>
            <a:r>
              <a:rPr lang="en-US" b="1" dirty="0" err="1">
                <a:latin typeface="Times New Roman" pitchFamily="18" charset="0"/>
                <a:cs typeface="Times New Roman" pitchFamily="18" charset="0"/>
              </a:rPr>
              <a:t>kleverkirov</a:t>
            </a:r>
            <a:r>
              <a:rPr lang="ru-RU" b="1" dirty="0">
                <a:latin typeface="Times New Roman" pitchFamily="18" charset="0"/>
                <a:cs typeface="Times New Roman" pitchFamily="18" charset="0"/>
              </a:rPr>
              <a:t>.</a:t>
            </a:r>
            <a:r>
              <a:rPr lang="en-US" b="1" dirty="0" smtClean="0">
                <a:latin typeface="Times New Roman" pitchFamily="18" charset="0"/>
                <a:cs typeface="Times New Roman" pitchFamily="18" charset="0"/>
              </a:rPr>
              <a:t>ru</a:t>
            </a:r>
            <a:endParaRPr lang="ru-RU" b="1" dirty="0" smtClean="0">
              <a:latin typeface="Times New Roman" pitchFamily="18" charset="0"/>
              <a:cs typeface="Times New Roman" pitchFamily="18" charset="0"/>
            </a:endParaRPr>
          </a:p>
          <a:p>
            <a:pPr algn="ctr"/>
            <a:r>
              <a:rPr lang="ru-RU" b="1" i="1" dirty="0">
                <a:latin typeface="Times New Roman" pitchFamily="18" charset="0"/>
                <a:cs typeface="Times New Roman" pitchFamily="18" charset="0"/>
              </a:rPr>
              <a:t>юрисконсульт, консультант: </a:t>
            </a:r>
            <a:r>
              <a:rPr lang="ru-RU" b="1" i="1" dirty="0" err="1">
                <a:latin typeface="Times New Roman" pitchFamily="18" charset="0"/>
                <a:cs typeface="Times New Roman" pitchFamily="18" charset="0"/>
              </a:rPr>
              <a:t>Ба̀тюсь</a:t>
            </a:r>
            <a:r>
              <a:rPr lang="ru-RU" b="1" i="1" dirty="0">
                <a:latin typeface="Times New Roman" pitchFamily="18" charset="0"/>
                <a:cs typeface="Times New Roman" pitchFamily="18" charset="0"/>
              </a:rPr>
              <a:t> Алёна Дмитриевна тел. 64-99-98</a:t>
            </a:r>
            <a:endParaRPr lang="ru-RU" b="1" dirty="0">
              <a:latin typeface="Times New Roman" pitchFamily="18" charset="0"/>
              <a:cs typeface="Times New Roman" pitchFamily="18" charset="0"/>
            </a:endParaRPr>
          </a:p>
          <a:p>
            <a:pPr algn="ctr"/>
            <a:r>
              <a:rPr lang="ru-RU" b="1" i="1" dirty="0">
                <a:latin typeface="Times New Roman" pitchFamily="18" charset="0"/>
                <a:cs typeface="Times New Roman" pitchFamily="18" charset="0"/>
              </a:rPr>
              <a:t>бухгалтер, консультант: Малафеева Ольга Геннадьевна, тел. </a:t>
            </a:r>
            <a:r>
              <a:rPr lang="ru-RU" b="1" i="1">
                <a:latin typeface="Times New Roman" pitchFamily="18" charset="0"/>
                <a:cs typeface="Times New Roman" pitchFamily="18" charset="0"/>
              </a:rPr>
              <a:t>64-01-91</a:t>
            </a:r>
            <a:endParaRPr lang="ru-RU"/>
          </a:p>
          <a:p>
            <a:pPr algn="ctr"/>
            <a:endParaRPr lang="ru-RU" dirty="0">
              <a:latin typeface="Times New Roman" pitchFamily="18" charset="0"/>
              <a:cs typeface="Times New Roman" pitchFamily="18" charset="0"/>
            </a:endParaRPr>
          </a:p>
          <a:p>
            <a:pPr algn="ctr"/>
            <a:endParaRPr lang="ru-RU" b="1" i="1" dirty="0" smtClean="0"/>
          </a:p>
          <a:p>
            <a:endParaRPr lang="ru-RU" dirty="0" smtClean="0"/>
          </a:p>
          <a:p>
            <a:endParaRPr lang="ru-RU" dirty="0"/>
          </a:p>
        </p:txBody>
      </p:sp>
    </p:spTree>
  </p:cSld>
  <p:clrMapOvr>
    <a:masterClrMapping/>
  </p:clrMapOvr>
  <p:transition spd="slow">
    <p:strips dir="l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60512" y="1772816"/>
            <a:ext cx="8856984" cy="400110"/>
          </a:xfrm>
          <a:prstGeom prst="rect">
            <a:avLst/>
          </a:prstGeom>
        </p:spPr>
        <p:txBody>
          <a:bodyPr wrap="square">
            <a:spAutoFit/>
          </a:bodyPr>
          <a:lstStyle/>
          <a:p>
            <a:pPr marL="268288" indent="-268288" algn="just">
              <a:spcBef>
                <a:spcPts val="0"/>
              </a:spcBef>
              <a:buNone/>
            </a:pPr>
            <a:r>
              <a:rPr lang="ru-RU" b="1" spc="-30" dirty="0">
                <a:latin typeface="Times New Roman" pitchFamily="18" charset="0"/>
                <a:cs typeface="Times New Roman" pitchFamily="18" charset="0"/>
              </a:rPr>
              <a:t>	</a:t>
            </a:r>
            <a:endParaRPr lang="ru-RU" dirty="0">
              <a:latin typeface="Times New Roman" pitchFamily="18" charset="0"/>
              <a:cs typeface="Times New Roman" pitchFamily="18" charset="0"/>
              <a:hlinkClick r:id="rId2"/>
            </a:endParaRPr>
          </a:p>
        </p:txBody>
      </p:sp>
      <p:sp>
        <p:nvSpPr>
          <p:cNvPr id="5" name="Прямоугольник 4"/>
          <p:cNvSpPr/>
          <p:nvPr/>
        </p:nvSpPr>
        <p:spPr>
          <a:xfrm>
            <a:off x="0" y="6375203"/>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сельского хозяйства и продовольствия Кировской области</a:t>
            </a:r>
          </a:p>
        </p:txBody>
      </p:sp>
      <p:sp>
        <p:nvSpPr>
          <p:cNvPr id="6" name="Заголовок 1"/>
          <p:cNvSpPr txBox="1">
            <a:spLocks/>
          </p:cNvSpPr>
          <p:nvPr/>
        </p:nvSpPr>
        <p:spPr>
          <a:xfrm>
            <a:off x="344488" y="1772817"/>
            <a:ext cx="9289032" cy="2088231"/>
          </a:xfrm>
          <a:prstGeom prst="rect">
            <a:avLst/>
          </a:prstGeom>
          <a:ln w="57150"/>
        </p:spPr>
        <p:style>
          <a:lnRef idx="1">
            <a:schemeClr val="accent6"/>
          </a:lnRef>
          <a:fillRef idx="2">
            <a:schemeClr val="accent6"/>
          </a:fillRef>
          <a:effectRef idx="1">
            <a:schemeClr val="accent6"/>
          </a:effectRef>
          <a:fontRef idx="minor">
            <a:schemeClr val="dk1"/>
          </a:fontRef>
        </p:style>
        <p:txBody>
          <a:bodyPr vert="horz" lIns="103163" tIns="51581" rIns="103163" bIns="51581" rtlCol="0" anchor="ctr">
            <a:noAutofit/>
          </a:bodyPr>
          <a:lstStyle/>
          <a:p>
            <a:pPr lvl="0" algn="just" defTabSz="914400" fontAlgn="base">
              <a:spcBef>
                <a:spcPct val="0"/>
              </a:spcBef>
              <a:spcAft>
                <a:spcPct val="0"/>
              </a:spcAft>
              <a:buFontTx/>
              <a:buChar char="•"/>
            </a:pPr>
            <a:r>
              <a:rPr lang="ru-RU" sz="2200" b="1" dirty="0">
                <a:solidFill>
                  <a:schemeClr val="tx1"/>
                </a:solidFill>
                <a:latin typeface="Times New Roman" pitchFamily="18" charset="0"/>
                <a:ea typeface="Calibri" pitchFamily="34" charset="0"/>
                <a:cs typeface="Times New Roman" pitchFamily="18" charset="0"/>
              </a:rPr>
              <a:t>Порядок </a:t>
            </a:r>
            <a:r>
              <a:rPr lang="ru-RU" sz="2200" b="1" dirty="0">
                <a:latin typeface="Times New Roman" pitchFamily="18" charset="0"/>
                <a:cs typeface="Times New Roman" pitchFamily="18" charset="0"/>
              </a:rPr>
              <a:t>предоставления сельскохозяйственным потребительским кооперативам грантов из областного бюджета на развитие материально-технической базы, утвержден  постановление Правительства Кировской области от 07.12.2021 № 675-П </a:t>
            </a:r>
            <a:br>
              <a:rPr lang="ru-RU" sz="2200" b="1" dirty="0">
                <a:latin typeface="Times New Roman" pitchFamily="18" charset="0"/>
                <a:cs typeface="Times New Roman" pitchFamily="18" charset="0"/>
              </a:rPr>
            </a:br>
            <a:endParaRPr lang="ru-RU" sz="2200" dirty="0" smtClean="0">
              <a:latin typeface="Times New Roman" pitchFamily="18" charset="0"/>
              <a:cs typeface="Times New Roman" pitchFamily="18" charset="0"/>
            </a:endParaRPr>
          </a:p>
        </p:txBody>
      </p:sp>
      <p:sp>
        <p:nvSpPr>
          <p:cNvPr id="7" name="Заголовок 1"/>
          <p:cNvSpPr txBox="1">
            <a:spLocks/>
          </p:cNvSpPr>
          <p:nvPr/>
        </p:nvSpPr>
        <p:spPr>
          <a:xfrm>
            <a:off x="344488" y="4149080"/>
            <a:ext cx="9289032" cy="2016224"/>
          </a:xfrm>
          <a:prstGeom prst="rect">
            <a:avLst/>
          </a:prstGeom>
          <a:solidFill>
            <a:srgbClr val="FFC000"/>
          </a:solidFill>
          <a:ln w="57150"/>
        </p:spPr>
        <p:style>
          <a:lnRef idx="1">
            <a:schemeClr val="accent6"/>
          </a:lnRef>
          <a:fillRef idx="2">
            <a:schemeClr val="accent6"/>
          </a:fillRef>
          <a:effectRef idx="1">
            <a:schemeClr val="accent6"/>
          </a:effectRef>
          <a:fontRef idx="minor">
            <a:schemeClr val="dk1"/>
          </a:fontRef>
        </p:style>
        <p:txBody>
          <a:bodyPr vert="horz" lIns="103163" tIns="51581" rIns="103163" bIns="51581" rtlCol="0" anchor="ctr">
            <a:noAutofit/>
          </a:bodyPr>
          <a:lstStyle/>
          <a:p>
            <a:pPr marL="0" lvl="8" algn="just" defTabSz="914400" fontAlgn="base">
              <a:spcBef>
                <a:spcPct val="0"/>
              </a:spcBef>
              <a:spcAft>
                <a:spcPct val="0"/>
              </a:spcAft>
              <a:buFontTx/>
              <a:buChar char="•"/>
            </a:pPr>
            <a:r>
              <a:rPr lang="ru-RU" sz="2200" b="1" dirty="0">
                <a:latin typeface="Times New Roman" pitchFamily="18" charset="0"/>
                <a:cs typeface="Times New Roman" pitchFamily="18" charset="0"/>
              </a:rPr>
              <a:t>Регламент подачи и рассмотрения заявок на участие в конкурсе по отбору сельскохозяйственных потребительских кооперативов для предоставления грантов из областного бюджета на развитие материально-технической базы </a:t>
            </a:r>
            <a:r>
              <a:rPr lang="ru-RU" sz="2200" b="1" dirty="0" smtClean="0">
                <a:latin typeface="Times New Roman" pitchFamily="18" charset="0"/>
                <a:cs typeface="Times New Roman" pitchFamily="18" charset="0"/>
              </a:rPr>
              <a:t> /Распоряжение </a:t>
            </a:r>
            <a:r>
              <a:rPr lang="ru-RU" sz="2200" b="1" dirty="0">
                <a:latin typeface="Times New Roman" pitchFamily="18" charset="0"/>
                <a:cs typeface="Times New Roman" pitchFamily="18" charset="0"/>
              </a:rPr>
              <a:t>министерства сельского хозяйства и продовольствия  Кировской  области  от </a:t>
            </a:r>
            <a:r>
              <a:rPr lang="ru-RU" sz="2200" b="1" dirty="0" smtClean="0">
                <a:latin typeface="Times New Roman" pitchFamily="18" charset="0"/>
                <a:cs typeface="Times New Roman" pitchFamily="18" charset="0"/>
              </a:rPr>
              <a:t> </a:t>
            </a:r>
            <a:r>
              <a:rPr lang="ru-RU" sz="2200" b="1" dirty="0" smtClean="0">
                <a:latin typeface="Times New Roman" pitchFamily="18" charset="0"/>
                <a:cs typeface="Times New Roman" pitchFamily="18" charset="0"/>
              </a:rPr>
              <a:t>10.03.2022     </a:t>
            </a:r>
            <a:r>
              <a:rPr lang="ru-RU" sz="2200" b="1" dirty="0" smtClean="0">
                <a:latin typeface="Times New Roman" pitchFamily="18" charset="0"/>
                <a:cs typeface="Times New Roman" pitchFamily="18" charset="0"/>
              </a:rPr>
              <a:t>№  </a:t>
            </a:r>
            <a:r>
              <a:rPr lang="ru-RU" sz="2200" b="1" dirty="0" smtClean="0">
                <a:latin typeface="Times New Roman" pitchFamily="18" charset="0"/>
                <a:cs typeface="Times New Roman" pitchFamily="18" charset="0"/>
              </a:rPr>
              <a:t>19</a:t>
            </a:r>
            <a:endParaRPr lang="ru-RU" sz="22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203391867"/>
      </p:ext>
    </p:extLst>
  </p:cSld>
  <p:clrMapOvr>
    <a:masterClrMapping/>
  </p:clrMapOvr>
  <p:transition spd="slow">
    <p:strips dir="l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974558" y="1412776"/>
            <a:ext cx="8122576" cy="864096"/>
          </a:xfrm>
        </p:spPr>
        <p:txBody>
          <a:bodyPr>
            <a:normAutofit/>
          </a:bodyPr>
          <a:lstStyle/>
          <a:p>
            <a:pPr>
              <a:defRPr/>
            </a:pPr>
            <a:r>
              <a:rPr lang="ru-RU" sz="2400" b="1" dirty="0" smtClean="0">
                <a:solidFill>
                  <a:srgbClr val="FF0000"/>
                </a:solidFill>
                <a:latin typeface="Times New Roman" pitchFamily="18" charset="0"/>
                <a:cs typeface="Times New Roman" pitchFamily="18" charset="0"/>
              </a:rPr>
              <a:t/>
            </a:r>
            <a:br>
              <a:rPr lang="ru-RU" sz="2400" b="1" dirty="0" smtClean="0">
                <a:solidFill>
                  <a:srgbClr val="FF0000"/>
                </a:solidFill>
                <a:latin typeface="Times New Roman" pitchFamily="18" charset="0"/>
                <a:cs typeface="Times New Roman" pitchFamily="18" charset="0"/>
              </a:rPr>
            </a:br>
            <a:endParaRPr lang="ru-RU" sz="24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
        <p:nvSpPr>
          <p:cNvPr id="3" name="Прямоугольник 2"/>
          <p:cNvSpPr/>
          <p:nvPr/>
        </p:nvSpPr>
        <p:spPr>
          <a:xfrm>
            <a:off x="632520" y="1916832"/>
            <a:ext cx="8856984" cy="400110"/>
          </a:xfrm>
          <a:prstGeom prst="rect">
            <a:avLst/>
          </a:prstGeom>
        </p:spPr>
        <p:txBody>
          <a:bodyPr wrap="square">
            <a:spAutoFit/>
          </a:bodyPr>
          <a:lstStyle/>
          <a:p>
            <a:pPr marL="268288" indent="-268288" algn="just">
              <a:spcBef>
                <a:spcPts val="0"/>
              </a:spcBef>
              <a:buNone/>
            </a:pPr>
            <a:r>
              <a:rPr lang="ru-RU" b="1" spc="-30"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hlinkClick r:id="rId2"/>
            </a:endParaRPr>
          </a:p>
        </p:txBody>
      </p:sp>
      <p:sp>
        <p:nvSpPr>
          <p:cNvPr id="5" name="Прямоугольник 4"/>
          <p:cNvSpPr/>
          <p:nvPr/>
        </p:nvSpPr>
        <p:spPr>
          <a:xfrm>
            <a:off x="0" y="6375203"/>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и продовольствия Кировской области</a:t>
            </a:r>
          </a:p>
        </p:txBody>
      </p:sp>
      <p:sp>
        <p:nvSpPr>
          <p:cNvPr id="6" name="Заголовок 1"/>
          <p:cNvSpPr txBox="1">
            <a:spLocks/>
          </p:cNvSpPr>
          <p:nvPr/>
        </p:nvSpPr>
        <p:spPr>
          <a:xfrm>
            <a:off x="272480" y="1844824"/>
            <a:ext cx="9361040" cy="3888432"/>
          </a:xfrm>
          <a:prstGeom prst="rect">
            <a:avLst/>
          </a:prstGeom>
          <a:ln w="57150" cap="flat" cmpd="sng" algn="ctr">
            <a:solidFill>
              <a:schemeClr val="accent5"/>
            </a:solidFill>
            <a:prstDash val="solid"/>
          </a:ln>
          <a:effectLst>
            <a:glow rad="228600">
              <a:schemeClr val="accent1">
                <a:satMod val="175000"/>
                <a:alpha val="40000"/>
              </a:schemeClr>
            </a:glow>
          </a:effectLst>
        </p:spPr>
        <p:style>
          <a:lnRef idx="1">
            <a:schemeClr val="accent5"/>
          </a:lnRef>
          <a:fillRef idx="2">
            <a:schemeClr val="accent5"/>
          </a:fillRef>
          <a:effectRef idx="1">
            <a:schemeClr val="accent5"/>
          </a:effectRef>
          <a:fontRef idx="minor">
            <a:schemeClr val="dk1"/>
          </a:fontRef>
        </p:style>
        <p:txBody>
          <a:bodyPr>
            <a:noAutofit/>
          </a:bodyPr>
          <a:lstStyle/>
          <a:p>
            <a:pPr algn="just"/>
            <a:r>
              <a:rPr lang="ru-RU" sz="2400" b="1" dirty="0" smtClean="0">
                <a:latin typeface="Times New Roman" pitchFamily="18" charset="0"/>
                <a:cs typeface="Times New Roman" pitchFamily="18" charset="0"/>
              </a:rPr>
              <a:t>В текущем году планируется предоставить одному</a:t>
            </a:r>
            <a:r>
              <a:rPr lang="ru-RU" sz="2400" b="1" dirty="0" smtClean="0">
                <a:solidFill>
                  <a:srgbClr val="C00000"/>
                </a:solidFill>
                <a:latin typeface="Times New Roman" pitchFamily="18" charset="0"/>
                <a:cs typeface="Times New Roman" pitchFamily="18" charset="0"/>
              </a:rPr>
              <a:t> </a:t>
            </a:r>
            <a:r>
              <a:rPr lang="ru-RU" sz="2400" b="1" dirty="0" smtClean="0">
                <a:latin typeface="Times New Roman" pitchFamily="18" charset="0"/>
                <a:cs typeface="Times New Roman" pitchFamily="18" charset="0"/>
              </a:rPr>
              <a:t>кооперативу грант на развитие материально-технической базы.</a:t>
            </a:r>
          </a:p>
          <a:p>
            <a:pPr algn="just"/>
            <a:endParaRPr lang="ru-RU" sz="2400" b="1" dirty="0" smtClean="0">
              <a:latin typeface="Times New Roman" pitchFamily="18" charset="0"/>
              <a:cs typeface="Times New Roman" pitchFamily="18" charset="0"/>
            </a:endParaRPr>
          </a:p>
          <a:p>
            <a:pPr algn="just"/>
            <a:r>
              <a:rPr lang="ru-RU" sz="2400" b="1" dirty="0" smtClean="0">
                <a:latin typeface="Times New Roman" pitchFamily="18" charset="0"/>
                <a:cs typeface="Times New Roman" pitchFamily="18" charset="0"/>
              </a:rPr>
              <a:t>На реализацию данного мероприятия планируется направить </a:t>
            </a:r>
            <a:r>
              <a:rPr lang="ru-RU" sz="2400" b="1" dirty="0" smtClean="0">
                <a:solidFill>
                  <a:srgbClr val="FF0000"/>
                </a:solidFill>
                <a:latin typeface="Times New Roman" pitchFamily="18" charset="0"/>
                <a:cs typeface="Times New Roman" pitchFamily="18" charset="0"/>
              </a:rPr>
              <a:t>10,6 </a:t>
            </a:r>
            <a:r>
              <a:rPr lang="ru-RU" sz="2400" b="1" dirty="0" smtClean="0">
                <a:solidFill>
                  <a:srgbClr val="C00000"/>
                </a:solidFill>
                <a:latin typeface="Times New Roman" pitchFamily="18" charset="0"/>
                <a:cs typeface="Times New Roman" pitchFamily="18" charset="0"/>
              </a:rPr>
              <a:t> </a:t>
            </a:r>
            <a:r>
              <a:rPr lang="ru-RU" sz="2400" b="1" dirty="0" smtClean="0">
                <a:latin typeface="Times New Roman" pitchFamily="18" charset="0"/>
                <a:cs typeface="Times New Roman" pitchFamily="18" charset="0"/>
              </a:rPr>
              <a:t>млн. рублей, в том числе из федерального бюджета </a:t>
            </a:r>
            <a:r>
              <a:rPr lang="ru-RU" sz="2400" b="1" dirty="0" smtClean="0">
                <a:solidFill>
                  <a:srgbClr val="FF0000"/>
                </a:solidFill>
                <a:latin typeface="Times New Roman" pitchFamily="18" charset="0"/>
                <a:cs typeface="Times New Roman" pitchFamily="18" charset="0"/>
              </a:rPr>
              <a:t>10,0  </a:t>
            </a:r>
            <a:r>
              <a:rPr lang="ru-RU" sz="2400" b="1" dirty="0" smtClean="0">
                <a:latin typeface="Times New Roman" pitchFamily="18" charset="0"/>
                <a:cs typeface="Times New Roman" pitchFamily="18" charset="0"/>
              </a:rPr>
              <a:t>млн. рублей и из областного бюджета </a:t>
            </a:r>
            <a:r>
              <a:rPr lang="ru-RU" sz="2400" b="1" dirty="0" smtClean="0">
                <a:solidFill>
                  <a:srgbClr val="FF0000"/>
                </a:solidFill>
                <a:latin typeface="Times New Roman" pitchFamily="18" charset="0"/>
                <a:cs typeface="Times New Roman" pitchFamily="18" charset="0"/>
              </a:rPr>
              <a:t>0,6</a:t>
            </a:r>
            <a:r>
              <a:rPr lang="ru-RU" sz="2400" b="1" dirty="0" smtClean="0">
                <a:solidFill>
                  <a:srgbClr val="C00000"/>
                </a:solidFill>
                <a:latin typeface="Times New Roman" pitchFamily="18" charset="0"/>
                <a:cs typeface="Times New Roman" pitchFamily="18" charset="0"/>
              </a:rPr>
              <a:t> </a:t>
            </a:r>
            <a:r>
              <a:rPr lang="ru-RU" sz="2400" b="1" dirty="0" smtClean="0">
                <a:latin typeface="Times New Roman" pitchFamily="18" charset="0"/>
                <a:cs typeface="Times New Roman" pitchFamily="18" charset="0"/>
              </a:rPr>
              <a:t>млн. рублей.</a:t>
            </a:r>
            <a:r>
              <a:rPr lang="ru-RU" sz="2400" b="1" dirty="0" smtClean="0"/>
              <a:t> </a:t>
            </a:r>
          </a:p>
        </p:txBody>
      </p:sp>
    </p:spTree>
  </p:cSld>
  <p:clrMapOvr>
    <a:masterClrMapping/>
  </p:clrMapOvr>
  <p:transition spd="slow">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stretch>
            <a:fillRect/>
          </a:stretch>
        </p:blipFill>
        <p:spPr>
          <a:xfrm>
            <a:off x="128464" y="1052736"/>
            <a:ext cx="2952328" cy="3096345"/>
          </a:xfrm>
          <a:prstGeom prst="rect">
            <a:avLst/>
          </a:prstGeom>
        </p:spPr>
      </p:pic>
      <p:pic>
        <p:nvPicPr>
          <p:cNvPr id="7" name="Рисунок 6"/>
          <p:cNvPicPr>
            <a:picLocks noChangeAspect="1"/>
          </p:cNvPicPr>
          <p:nvPr/>
        </p:nvPicPr>
        <p:blipFill>
          <a:blip r:embed="rId3" cstate="print"/>
          <a:stretch>
            <a:fillRect/>
          </a:stretch>
        </p:blipFill>
        <p:spPr>
          <a:xfrm>
            <a:off x="4280105" y="4165601"/>
            <a:ext cx="1854392" cy="2224087"/>
          </a:xfrm>
          <a:prstGeom prst="rect">
            <a:avLst/>
          </a:prstGeom>
        </p:spPr>
      </p:pic>
      <p:pic>
        <p:nvPicPr>
          <p:cNvPr id="8" name="Рисунок 7"/>
          <p:cNvPicPr>
            <a:picLocks noChangeAspect="1"/>
          </p:cNvPicPr>
          <p:nvPr/>
        </p:nvPicPr>
        <p:blipFill>
          <a:blip r:embed="rId4" cstate="print"/>
          <a:stretch>
            <a:fillRect/>
          </a:stretch>
        </p:blipFill>
        <p:spPr>
          <a:xfrm>
            <a:off x="488505" y="4178301"/>
            <a:ext cx="2952328" cy="2466975"/>
          </a:xfrm>
          <a:prstGeom prst="rect">
            <a:avLst/>
          </a:prstGeom>
        </p:spPr>
      </p:pic>
      <p:pic>
        <p:nvPicPr>
          <p:cNvPr id="9" name="Рисунок 8"/>
          <p:cNvPicPr>
            <a:picLocks noChangeAspect="1"/>
          </p:cNvPicPr>
          <p:nvPr/>
        </p:nvPicPr>
        <p:blipFill>
          <a:blip r:embed="rId5" cstate="print"/>
          <a:stretch>
            <a:fillRect/>
          </a:stretch>
        </p:blipFill>
        <p:spPr>
          <a:xfrm>
            <a:off x="6897216" y="4365104"/>
            <a:ext cx="2170377" cy="2003425"/>
          </a:xfrm>
          <a:prstGeom prst="rect">
            <a:avLst/>
          </a:prstGeom>
        </p:spPr>
      </p:pic>
      <p:sp>
        <p:nvSpPr>
          <p:cNvPr id="10" name="Прямоугольник 9"/>
          <p:cNvSpPr/>
          <p:nvPr/>
        </p:nvSpPr>
        <p:spPr>
          <a:xfrm>
            <a:off x="2792760" y="1052736"/>
            <a:ext cx="6768752" cy="3416320"/>
          </a:xfrm>
          <a:prstGeom prst="rect">
            <a:avLst/>
          </a:prstGeom>
        </p:spPr>
        <p:txBody>
          <a:bodyPr wrap="square">
            <a:spAutoFit/>
          </a:bodyPr>
          <a:lstStyle/>
          <a:p>
            <a:pPr algn="just"/>
            <a:r>
              <a:rPr lang="ru-RU" sz="2200" b="1" dirty="0" smtClean="0">
                <a:latin typeface="Times New Roman" pitchFamily="18" charset="0"/>
                <a:cs typeface="Times New Roman" pitchFamily="18" charset="0"/>
              </a:rPr>
              <a:t>Министерством </a:t>
            </a:r>
            <a:r>
              <a:rPr lang="ru-RU" sz="2200" b="1" dirty="0" smtClean="0">
                <a:latin typeface="Times New Roman" pitchFamily="18" charset="0"/>
                <a:cs typeface="Times New Roman" pitchFamily="18" charset="0"/>
              </a:rPr>
              <a:t>сельского хозяйства и продовольствия Кировской </a:t>
            </a:r>
            <a:r>
              <a:rPr lang="ru-RU" sz="2200" b="1" dirty="0" smtClean="0">
                <a:latin typeface="Times New Roman" pitchFamily="18" charset="0"/>
                <a:cs typeface="Times New Roman" pitchFamily="18" charset="0"/>
              </a:rPr>
              <a:t>области объявлен </a:t>
            </a:r>
            <a:r>
              <a:rPr lang="ru-RU" sz="2200" b="1" dirty="0" smtClean="0">
                <a:solidFill>
                  <a:srgbClr val="FF0000"/>
                </a:solidFill>
                <a:latin typeface="Times New Roman" pitchFamily="18" charset="0"/>
                <a:cs typeface="Times New Roman" pitchFamily="18" charset="0"/>
              </a:rPr>
              <a:t>в июле текущего года </a:t>
            </a:r>
            <a:r>
              <a:rPr lang="ru-RU" sz="2200" b="1" dirty="0" smtClean="0">
                <a:latin typeface="Times New Roman" pitchFamily="18" charset="0"/>
                <a:cs typeface="Times New Roman" pitchFamily="18" charset="0"/>
              </a:rPr>
              <a:t>конкурс </a:t>
            </a:r>
            <a:r>
              <a:rPr lang="ru-RU" sz="2200" b="1" dirty="0" smtClean="0">
                <a:latin typeface="Times New Roman" pitchFamily="18" charset="0"/>
                <a:cs typeface="Times New Roman" pitchFamily="18" charset="0"/>
              </a:rPr>
              <a:t>на предоставление сельскохозяйственным потребительским кооперативам из областного бюджета грантов на развитие материально-технической </a:t>
            </a:r>
            <a:r>
              <a:rPr lang="ru-RU" sz="2200" b="1" dirty="0" smtClean="0">
                <a:latin typeface="Times New Roman" pitchFamily="18" charset="0"/>
                <a:cs typeface="Times New Roman" pitchFamily="18" charset="0"/>
              </a:rPr>
              <a:t>базы.</a:t>
            </a:r>
          </a:p>
          <a:p>
            <a:pPr algn="just"/>
            <a:r>
              <a:rPr lang="ru-RU" sz="1800" b="1" dirty="0">
                <a:latin typeface="Times New Roman" pitchFamily="18" charset="0"/>
                <a:cs typeface="Times New Roman" pitchFamily="18" charset="0"/>
              </a:rPr>
              <a:t>Заявки на участие в конкурсе принимаются </a:t>
            </a:r>
            <a:r>
              <a:rPr lang="ru-RU" b="1" dirty="0">
                <a:solidFill>
                  <a:srgbClr val="FF0000"/>
                </a:solidFill>
                <a:latin typeface="Times New Roman" pitchFamily="18" charset="0"/>
                <a:cs typeface="Times New Roman" pitchFamily="18" charset="0"/>
              </a:rPr>
              <a:t>с 14.07.2022 по 12.08.2022</a:t>
            </a:r>
            <a:r>
              <a:rPr lang="ru-RU" sz="1800" b="1" dirty="0">
                <a:solidFill>
                  <a:srgbClr val="FF0000"/>
                </a:solidFill>
                <a:latin typeface="Times New Roman" pitchFamily="18" charset="0"/>
                <a:cs typeface="Times New Roman" pitchFamily="18" charset="0"/>
              </a:rPr>
              <a:t> </a:t>
            </a:r>
            <a:r>
              <a:rPr lang="ru-RU" sz="1800" b="1" dirty="0" smtClean="0">
                <a:solidFill>
                  <a:srgbClr val="FF0000"/>
                </a:solidFill>
                <a:latin typeface="Times New Roman" pitchFamily="18" charset="0"/>
                <a:cs typeface="Times New Roman" pitchFamily="18" charset="0"/>
              </a:rPr>
              <a:t> </a:t>
            </a:r>
            <a:r>
              <a:rPr lang="ru-RU" sz="1800" b="1" dirty="0">
                <a:latin typeface="Times New Roman" pitchFamily="18" charset="0"/>
                <a:cs typeface="Times New Roman" pitchFamily="18" charset="0"/>
              </a:rPr>
              <a:t>в </a:t>
            </a:r>
            <a:r>
              <a:rPr lang="ru-RU" sz="1800" b="1" dirty="0" smtClean="0">
                <a:latin typeface="Times New Roman" pitchFamily="18" charset="0"/>
                <a:cs typeface="Times New Roman" pitchFamily="18" charset="0"/>
              </a:rPr>
              <a:t>министерстве.</a:t>
            </a:r>
            <a:endParaRPr lang="ru-RU" sz="1800" b="1" dirty="0">
              <a:latin typeface="Times New Roman" pitchFamily="18" charset="0"/>
              <a:cs typeface="Times New Roman" pitchFamily="18" charset="0"/>
            </a:endParaRPr>
          </a:p>
          <a:p>
            <a:pPr algn="just"/>
            <a:endParaRPr lang="ru-RU" sz="2200" b="1" dirty="0" smtClean="0">
              <a:latin typeface="Times New Roman" pitchFamily="18" charset="0"/>
              <a:cs typeface="Times New Roman" pitchFamily="18" charset="0"/>
            </a:endParaRPr>
          </a:p>
          <a:p>
            <a:pPr algn="just"/>
            <a:r>
              <a:rPr lang="ru-RU" sz="2200" b="1" dirty="0" smtClean="0">
                <a:latin typeface="Times New Roman" pitchFamily="18" charset="0"/>
                <a:cs typeface="Times New Roman" pitchFamily="18" charset="0"/>
              </a:rPr>
              <a:t> </a:t>
            </a:r>
            <a:endParaRPr lang="ru-RU" sz="2200" dirty="0"/>
          </a:p>
        </p:txBody>
      </p:sp>
    </p:spTree>
    <p:extLst>
      <p:ext uri="{BB962C8B-B14F-4D97-AF65-F5344CB8AC3E}">
        <p14:creationId xmlns:p14="http://schemas.microsoft.com/office/powerpoint/2010/main" val="4256081329"/>
      </p:ext>
    </p:extLst>
  </p:cSld>
  <p:clrMapOvr>
    <a:masterClrMapping/>
  </p:clrMapOvr>
  <p:transition spd="slow">
    <p:strips dir="l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2480" y="1124744"/>
            <a:ext cx="9361040" cy="153888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endParaRPr lang="ru-RU" sz="2200" b="1" dirty="0" smtClean="0">
              <a:latin typeface="Times New Roman" panose="02020603050405020304" pitchFamily="18" charset="0"/>
              <a:cs typeface="Times New Roman" panose="02020603050405020304" pitchFamily="18" charset="0"/>
            </a:endParaRPr>
          </a:p>
          <a:p>
            <a:pPr algn="ctr"/>
            <a:r>
              <a:rPr lang="ru-RU" sz="2400" b="1" dirty="0" smtClean="0">
                <a:latin typeface="Times New Roman" pitchFamily="18" charset="0"/>
                <a:cs typeface="Times New Roman" pitchFamily="18" charset="0"/>
              </a:rPr>
              <a:t>Документы на участие в конкурсе</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принимаются министерством сельского хозяйства и продовольствия Кировской области</a:t>
            </a:r>
            <a:endParaRPr lang="ru-RU" sz="2200" b="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print"/>
          <a:stretch>
            <a:fillRect/>
          </a:stretch>
        </p:blipFill>
        <p:spPr>
          <a:xfrm>
            <a:off x="474929" y="2780928"/>
            <a:ext cx="2330246" cy="1512168"/>
          </a:xfrm>
          <a:prstGeom prst="rect">
            <a:avLst/>
          </a:prstGeom>
        </p:spPr>
      </p:pic>
      <p:sp>
        <p:nvSpPr>
          <p:cNvPr id="4" name="TextBox 3"/>
          <p:cNvSpPr txBox="1"/>
          <p:nvPr/>
        </p:nvSpPr>
        <p:spPr>
          <a:xfrm>
            <a:off x="618617" y="4437112"/>
            <a:ext cx="2246152" cy="2246769"/>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Руководители кооперативов</a:t>
            </a:r>
          </a:p>
          <a:p>
            <a:pPr algn="ctr"/>
            <a:r>
              <a:rPr lang="ru-RU" sz="2000" b="1" dirty="0" smtClean="0">
                <a:latin typeface="Times New Roman" panose="02020603050405020304" pitchFamily="18" charset="0"/>
                <a:cs typeface="Times New Roman" panose="02020603050405020304" pitchFamily="18" charset="0"/>
              </a:rPr>
              <a:t>лично (через представителя либо по средством  почтовой связи)</a:t>
            </a:r>
            <a:endParaRPr lang="ru-RU" sz="2000" b="1" dirty="0">
              <a:latin typeface="Times New Roman" panose="02020603050405020304" pitchFamily="18" charset="0"/>
              <a:cs typeface="Times New Roman" panose="02020603050405020304" pitchFamily="18" charset="0"/>
            </a:endParaRPr>
          </a:p>
        </p:txBody>
      </p:sp>
      <p:sp>
        <p:nvSpPr>
          <p:cNvPr id="5" name="Стрелка вправо 4"/>
          <p:cNvSpPr/>
          <p:nvPr/>
        </p:nvSpPr>
        <p:spPr>
          <a:xfrm>
            <a:off x="3008784" y="2600908"/>
            <a:ext cx="2642953" cy="1728192"/>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ru-RU" b="1" dirty="0" smtClean="0">
                <a:solidFill>
                  <a:schemeClr val="tx1"/>
                </a:solidFill>
                <a:latin typeface="Times New Roman" panose="02020603050405020304" pitchFamily="18" charset="0"/>
                <a:cs typeface="Times New Roman" panose="02020603050405020304" pitchFamily="18" charset="0"/>
              </a:rPr>
              <a:t>Подает заявку </a:t>
            </a:r>
            <a:endParaRPr lang="ru-RU" b="1" dirty="0">
              <a:solidFill>
                <a:schemeClr val="tx1"/>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cstate="print"/>
          <a:stretch>
            <a:fillRect/>
          </a:stretch>
        </p:blipFill>
        <p:spPr>
          <a:xfrm>
            <a:off x="6177136" y="2852936"/>
            <a:ext cx="3024336" cy="1224136"/>
          </a:xfrm>
          <a:prstGeom prst="rect">
            <a:avLst/>
          </a:prstGeom>
        </p:spPr>
      </p:pic>
      <p:sp>
        <p:nvSpPr>
          <p:cNvPr id="8" name="TextBox 7"/>
          <p:cNvSpPr txBox="1"/>
          <p:nvPr/>
        </p:nvSpPr>
        <p:spPr>
          <a:xfrm>
            <a:off x="6177135" y="4221088"/>
            <a:ext cx="2952329" cy="1015663"/>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г. Киров, </a:t>
            </a:r>
          </a:p>
          <a:p>
            <a:pPr algn="ctr"/>
            <a:r>
              <a:rPr lang="ru-RU" sz="2000" b="1" dirty="0" smtClean="0">
                <a:latin typeface="Times New Roman" panose="02020603050405020304" pitchFamily="18" charset="0"/>
                <a:cs typeface="Times New Roman" panose="02020603050405020304" pitchFamily="18" charset="0"/>
              </a:rPr>
              <a:t>ул. Дерендяева,                                  д. 23, </a:t>
            </a:r>
            <a:r>
              <a:rPr lang="ru-RU" sz="2000" b="1" dirty="0" err="1" smtClean="0">
                <a:latin typeface="Times New Roman" panose="02020603050405020304" pitchFamily="18" charset="0"/>
                <a:cs typeface="Times New Roman" panose="02020603050405020304" pitchFamily="18" charset="0"/>
              </a:rPr>
              <a:t>каб</a:t>
            </a:r>
            <a:r>
              <a:rPr lang="ru-RU" sz="2000" b="1" dirty="0" smtClean="0">
                <a:latin typeface="Times New Roman" panose="02020603050405020304" pitchFamily="18" charset="0"/>
                <a:cs typeface="Times New Roman" panose="02020603050405020304" pitchFamily="18" charset="0"/>
              </a:rPr>
              <a:t>. 334</a:t>
            </a:r>
            <a:endParaRPr lang="ru-RU" sz="2000" b="1" dirty="0">
              <a:latin typeface="Times New Roman" panose="02020603050405020304" pitchFamily="18" charset="0"/>
              <a:cs typeface="Times New Roman" panose="02020603050405020304" pitchFamily="18" charset="0"/>
            </a:endParaRPr>
          </a:p>
        </p:txBody>
      </p:sp>
      <p:sp>
        <p:nvSpPr>
          <p:cNvPr id="11" name="Стрелка вниз 10"/>
          <p:cNvSpPr/>
          <p:nvPr/>
        </p:nvSpPr>
        <p:spPr>
          <a:xfrm>
            <a:off x="3656856" y="4077072"/>
            <a:ext cx="1157054" cy="1296144"/>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2504728" y="5013176"/>
            <a:ext cx="4067955" cy="400110"/>
          </a:xfrm>
          <a:prstGeom prst="rect">
            <a:avLst/>
          </a:prstGeom>
          <a:noFill/>
        </p:spPr>
        <p:txBody>
          <a:bodyPr wrap="square" rtlCol="0">
            <a:spAutoFit/>
          </a:bodyPr>
          <a:lstStyle/>
          <a:p>
            <a:pPr algn="ctr"/>
            <a:endParaRPr lang="ru-RU" sz="2000" b="1" dirty="0">
              <a:solidFill>
                <a:srgbClr val="FF0000"/>
              </a:solidFill>
              <a:latin typeface="Times New Roman" panose="02020603050405020304" pitchFamily="18" charset="0"/>
              <a:cs typeface="Times New Roman" panose="02020603050405020304" pitchFamily="18" charset="0"/>
            </a:endParaRPr>
          </a:p>
        </p:txBody>
      </p:sp>
      <p:sp>
        <p:nvSpPr>
          <p:cNvPr id="17" name="Прямоугольник 16"/>
          <p:cNvSpPr/>
          <p:nvPr/>
        </p:nvSpPr>
        <p:spPr>
          <a:xfrm>
            <a:off x="3008784" y="5445224"/>
            <a:ext cx="3816424" cy="1323439"/>
          </a:xfrm>
          <a:prstGeom prst="rect">
            <a:avLst/>
          </a:prstGeom>
        </p:spPr>
        <p:txBody>
          <a:bodyPr wrap="square">
            <a:spAutoFit/>
          </a:bodyPr>
          <a:lstStyle/>
          <a:p>
            <a:pPr algn="ctr"/>
            <a:r>
              <a:rPr lang="ru-RU" b="1" dirty="0" smtClean="0">
                <a:latin typeface="Times New Roman" panose="02020603050405020304" pitchFamily="18" charset="0"/>
                <a:cs typeface="Times New Roman" panose="02020603050405020304" pitchFamily="18" charset="0"/>
              </a:rPr>
              <a:t> не позднее 30 календарных дней со дня размещения объявления о проведении конкурса </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7434623"/>
      </p:ext>
    </p:extLst>
  </p:cSld>
  <p:clrMapOvr>
    <a:masterClrMapping/>
  </p:clrMapOvr>
  <p:transition spd="slow">
    <p:strips dir="l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6506" y="1484785"/>
            <a:ext cx="8892988" cy="792089"/>
          </a:xfrm>
        </p:spPr>
        <p:txBody>
          <a:bodyPr>
            <a:normAutofit/>
          </a:bodyPr>
          <a:lstStyle/>
          <a:p>
            <a:pPr algn="just"/>
            <a:endParaRPr lang="ru-RU" sz="1600" dirty="0">
              <a:latin typeface="Arial"/>
            </a:endParaRPr>
          </a:p>
          <a:p>
            <a:pPr marL="0" indent="0">
              <a:buNone/>
            </a:pPr>
            <a:endParaRPr lang="ru-RU" sz="1600" dirty="0"/>
          </a:p>
        </p:txBody>
      </p:sp>
      <p:sp>
        <p:nvSpPr>
          <p:cNvPr id="7" name="Прямоугольник 6"/>
          <p:cNvSpPr/>
          <p:nvPr/>
        </p:nvSpPr>
        <p:spPr>
          <a:xfrm>
            <a:off x="920552" y="2420888"/>
            <a:ext cx="8190910" cy="40011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ru-RU" dirty="0" smtClean="0">
                <a:solidFill>
                  <a:schemeClr val="tx1"/>
                </a:solidFill>
                <a:latin typeface="Times New Roman" pitchFamily="18" charset="0"/>
                <a:cs typeface="Times New Roman" pitchFamily="18" charset="0"/>
              </a:rPr>
              <a:t>Министерство сельского хозяйства и продовольствия Кировской области</a:t>
            </a:r>
            <a:endParaRPr lang="ru-RU" dirty="0">
              <a:solidFill>
                <a:schemeClr val="tx1"/>
              </a:solidFill>
              <a:latin typeface="Times New Roman" pitchFamily="18" charset="0"/>
              <a:cs typeface="Times New Roman" pitchFamily="18" charset="0"/>
            </a:endParaRPr>
          </a:p>
        </p:txBody>
      </p:sp>
      <p:sp>
        <p:nvSpPr>
          <p:cNvPr id="8" name="Стрелка вниз 7"/>
          <p:cNvSpPr/>
          <p:nvPr/>
        </p:nvSpPr>
        <p:spPr>
          <a:xfrm>
            <a:off x="4640965" y="2996952"/>
            <a:ext cx="525018"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992560" y="4005064"/>
            <a:ext cx="8190910" cy="40011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ru-RU" dirty="0" smtClean="0">
                <a:solidFill>
                  <a:schemeClr val="tx1"/>
                </a:solidFill>
                <a:latin typeface="Times New Roman" pitchFamily="18" charset="0"/>
                <a:cs typeface="Times New Roman" pitchFamily="18" charset="0"/>
              </a:rPr>
              <a:t>Конкурсная комиссия</a:t>
            </a:r>
            <a:endParaRPr lang="ru-RU" dirty="0">
              <a:solidFill>
                <a:schemeClr val="tx1"/>
              </a:solidFill>
              <a:latin typeface="Times New Roman" pitchFamily="18" charset="0"/>
              <a:cs typeface="Times New Roman" pitchFamily="18" charset="0"/>
            </a:endParaRPr>
          </a:p>
        </p:txBody>
      </p:sp>
      <p:sp>
        <p:nvSpPr>
          <p:cNvPr id="10" name="Прямоугольник 9"/>
          <p:cNvSpPr/>
          <p:nvPr/>
        </p:nvSpPr>
        <p:spPr>
          <a:xfrm>
            <a:off x="920552" y="2924944"/>
            <a:ext cx="3744416" cy="1015663"/>
          </a:xfrm>
          <a:prstGeom prst="rect">
            <a:avLst/>
          </a:prstGeom>
        </p:spPr>
        <p:txBody>
          <a:bodyPr wrap="square">
            <a:spAutoFit/>
          </a:bodyPr>
          <a:lstStyle/>
          <a:p>
            <a:r>
              <a:rPr lang="ru-RU" dirty="0" smtClean="0">
                <a:latin typeface="Times New Roman" pitchFamily="18" charset="0"/>
                <a:cs typeface="Times New Roman" pitchFamily="18" charset="0"/>
              </a:rPr>
              <a:t>Проверяет заявки и направляет их не позднее 5 рабочих дней </a:t>
            </a:r>
          </a:p>
          <a:p>
            <a:r>
              <a:rPr lang="ru-RU" dirty="0" smtClean="0">
                <a:latin typeface="Times New Roman" pitchFamily="18" charset="0"/>
                <a:cs typeface="Times New Roman" pitchFamily="18" charset="0"/>
              </a:rPr>
              <a:t>с даты окончания приема заявок</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803575014"/>
      </p:ext>
    </p:extLst>
  </p:cSld>
  <p:clrMapOvr>
    <a:masterClrMapping/>
  </p:clrMapOvr>
  <p:transition spd="slow">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4617" y="419724"/>
            <a:ext cx="7100654" cy="523220"/>
          </a:xfrm>
          <a:prstGeom prst="rect">
            <a:avLst/>
          </a:prstGeom>
          <a:noFill/>
        </p:spPr>
        <p:txBody>
          <a:bodyPr wrap="square" rtlCol="0">
            <a:spAutoFit/>
          </a:bodyPr>
          <a:lstStyle/>
          <a:p>
            <a:pPr algn="ctr"/>
            <a:endParaRPr lang="ru-RU" sz="2800" b="1" dirty="0">
              <a:solidFill>
                <a:srgbClr val="7030A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450642" y="2420888"/>
            <a:ext cx="9158990" cy="400110"/>
          </a:xfrm>
          <a:prstGeom prst="rect">
            <a:avLst/>
          </a:prstGeom>
          <a:noFill/>
        </p:spPr>
        <p:txBody>
          <a:bodyPr wrap="square" rtlCol="0">
            <a:spAutoFit/>
          </a:bodyPr>
          <a:lstStyle/>
          <a:p>
            <a:r>
              <a:rPr lang="ru-RU" dirty="0" smtClean="0"/>
              <a:t>				</a:t>
            </a:r>
            <a:endParaRPr lang="ru-RU" sz="2400" b="1" dirty="0">
              <a:solidFill>
                <a:srgbClr val="FF0000"/>
              </a:solidFill>
              <a:latin typeface="Times New Roman" panose="02020603050405020304" pitchFamily="18" charset="0"/>
              <a:cs typeface="Times New Roman" panose="02020603050405020304" pitchFamily="18" charset="0"/>
            </a:endParaRPr>
          </a:p>
        </p:txBody>
      </p:sp>
      <p:cxnSp>
        <p:nvCxnSpPr>
          <p:cNvPr id="6" name="Прямая со стрелкой 5"/>
          <p:cNvCxnSpPr/>
          <p:nvPr/>
        </p:nvCxnSpPr>
        <p:spPr>
          <a:xfrm flipV="1">
            <a:off x="2983979" y="1708880"/>
            <a:ext cx="767309" cy="8094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a:off x="3008784" y="3068960"/>
            <a:ext cx="648072" cy="2880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6" name="Рисунок 15"/>
          <p:cNvPicPr>
            <a:picLocks noChangeAspect="1"/>
          </p:cNvPicPr>
          <p:nvPr/>
        </p:nvPicPr>
        <p:blipFill>
          <a:blip r:embed="rId3" cstate="print"/>
          <a:stretch>
            <a:fillRect/>
          </a:stretch>
        </p:blipFill>
        <p:spPr>
          <a:xfrm>
            <a:off x="488504" y="908720"/>
            <a:ext cx="2439454" cy="2251804"/>
          </a:xfrm>
          <a:prstGeom prst="rect">
            <a:avLst/>
          </a:prstGeom>
        </p:spPr>
      </p:pic>
      <p:sp>
        <p:nvSpPr>
          <p:cNvPr id="10" name="TextBox 9"/>
          <p:cNvSpPr txBox="1"/>
          <p:nvPr/>
        </p:nvSpPr>
        <p:spPr>
          <a:xfrm>
            <a:off x="4088904" y="1628800"/>
            <a:ext cx="5544616" cy="400110"/>
          </a:xfrm>
          <a:prstGeom prst="rect">
            <a:avLst/>
          </a:prstGeom>
          <a:noFill/>
        </p:spPr>
        <p:txBody>
          <a:bodyPr wrap="square" rtlCol="0">
            <a:spAutoFit/>
          </a:bodyPr>
          <a:lstStyle/>
          <a:p>
            <a:pPr algn="ctr"/>
            <a:endParaRPr lang="ru-RU" sz="2000" b="1" dirty="0" smtClean="0">
              <a:latin typeface="Times New Roman" panose="02020603050405020304" pitchFamily="18" charset="0"/>
              <a:cs typeface="Times New Roman" panose="02020603050405020304" pitchFamily="18" charset="0"/>
            </a:endParaRPr>
          </a:p>
        </p:txBody>
      </p:sp>
      <p:sp>
        <p:nvSpPr>
          <p:cNvPr id="36865" name="Rectangle 1"/>
          <p:cNvSpPr>
            <a:spLocks noChangeArrowheads="1"/>
          </p:cNvSpPr>
          <p:nvPr/>
        </p:nvSpPr>
        <p:spPr bwMode="auto">
          <a:xfrm>
            <a:off x="3872880" y="1735242"/>
            <a:ext cx="5760640" cy="1015663"/>
          </a:xfrm>
          <a:prstGeom prst="rect">
            <a:avLst/>
          </a:prstGeom>
          <a:ln>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R="0" lvl="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Рассмотрение заявок конкурсной комиссией и определение победителей конкурсного отбора планируется  </a:t>
            </a:r>
            <a:r>
              <a:rPr kumimoji="0" lang="ru-RU"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в апреле</a:t>
            </a:r>
            <a:r>
              <a:rPr kumimoji="0" lang="ru-RU" b="1" i="0" u="none" strike="noStrike" cap="none" normalizeH="0" dirty="0" smtClean="0">
                <a:ln>
                  <a:noFill/>
                </a:ln>
                <a:solidFill>
                  <a:srgbClr val="FF0000"/>
                </a:solidFill>
                <a:effectLst/>
                <a:latin typeface="Times New Roman" pitchFamily="18" charset="0"/>
                <a:ea typeface="Calibri" pitchFamily="34" charset="0"/>
                <a:cs typeface="Times New Roman" pitchFamily="18" charset="0"/>
              </a:rPr>
              <a:t> текущего года</a:t>
            </a:r>
            <a:endParaRPr kumimoji="0" lang="ru-RU" b="1" i="0" u="none" strike="noStrike" cap="none" normalizeH="0" baseline="0" dirty="0" smtClean="0">
              <a:ln>
                <a:noFill/>
              </a:ln>
              <a:solidFill>
                <a:srgbClr val="FF0000"/>
              </a:solidFill>
              <a:effectLst/>
              <a:latin typeface="Arial" pitchFamily="34" charset="0"/>
              <a:cs typeface="Arial" pitchFamily="34" charset="0"/>
            </a:endParaRPr>
          </a:p>
        </p:txBody>
      </p:sp>
      <p:sp>
        <p:nvSpPr>
          <p:cNvPr id="14" name="Rectangle 1"/>
          <p:cNvSpPr>
            <a:spLocks noChangeArrowheads="1"/>
          </p:cNvSpPr>
          <p:nvPr/>
        </p:nvSpPr>
        <p:spPr bwMode="auto">
          <a:xfrm>
            <a:off x="3800872" y="3160323"/>
            <a:ext cx="5832648" cy="400110"/>
          </a:xfrm>
          <a:prstGeom prst="rect">
            <a:avLst/>
          </a:prstGeom>
          <a:ln>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R="0" lvl="0" algn="just" defTabSz="914400" rtl="0" eaLnBrk="1" fontAlgn="base" latinLnBrk="0" hangingPunct="1">
              <a:lnSpc>
                <a:spcPct val="100000"/>
              </a:lnSpc>
              <a:spcBef>
                <a:spcPct val="0"/>
              </a:spcBef>
              <a:spcAft>
                <a:spcPct val="0"/>
              </a:spcAft>
              <a:buClrTx/>
              <a:buSzTx/>
              <a:buFontTx/>
              <a:buNone/>
              <a:tabLst/>
            </a:pPr>
            <a:r>
              <a:rPr lang="ru-RU" b="1" dirty="0" smtClean="0">
                <a:solidFill>
                  <a:schemeClr val="tx1"/>
                </a:solidFill>
                <a:latin typeface="Times New Roman" pitchFamily="18" charset="0"/>
                <a:cs typeface="Times New Roman" pitchFamily="18" charset="0"/>
              </a:rPr>
              <a:t>Конкурсный отбор проходит  </a:t>
            </a:r>
            <a:r>
              <a:rPr lang="ru-RU" b="1" dirty="0" smtClean="0">
                <a:solidFill>
                  <a:srgbClr val="C00000"/>
                </a:solidFill>
                <a:latin typeface="Times New Roman" pitchFamily="18" charset="0"/>
                <a:cs typeface="Times New Roman" pitchFamily="18" charset="0"/>
              </a:rPr>
              <a:t>в 2 этапа</a:t>
            </a:r>
            <a:endParaRPr kumimoji="0" lang="ru-RU" b="1" i="0" u="none" strike="noStrike" cap="none" normalizeH="0" baseline="0" dirty="0" smtClean="0">
              <a:ln>
                <a:noFill/>
              </a:ln>
              <a:solidFill>
                <a:srgbClr val="C00000"/>
              </a:solidFill>
              <a:effectLst/>
              <a:latin typeface="Times New Roman" pitchFamily="18" charset="0"/>
              <a:cs typeface="Times New Roman" pitchFamily="18" charset="0"/>
            </a:endParaRPr>
          </a:p>
        </p:txBody>
      </p:sp>
      <p:sp>
        <p:nvSpPr>
          <p:cNvPr id="20" name="Rectangle 1"/>
          <p:cNvSpPr>
            <a:spLocks noChangeArrowheads="1"/>
          </p:cNvSpPr>
          <p:nvPr/>
        </p:nvSpPr>
        <p:spPr bwMode="auto">
          <a:xfrm>
            <a:off x="344488" y="3734906"/>
            <a:ext cx="2952328" cy="1938992"/>
          </a:xfrm>
          <a:prstGeom prst="rect">
            <a:avLst/>
          </a:prstGeom>
          <a:ln>
            <a:solidFill>
              <a:schemeClr val="accent1"/>
            </a:solidFill>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a:buAutoNum type="arabicPlain"/>
            </a:pPr>
            <a:r>
              <a:rPr lang="ru-RU" b="1" dirty="0" smtClean="0">
                <a:solidFill>
                  <a:srgbClr val="C00000"/>
                </a:solidFill>
                <a:latin typeface="Times New Roman" panose="02020603050405020304" pitchFamily="18" charset="0"/>
                <a:cs typeface="Times New Roman" panose="02020603050405020304" pitchFamily="18" charset="0"/>
              </a:rPr>
              <a:t>этап</a:t>
            </a:r>
            <a:r>
              <a:rPr lang="ru-RU" b="1"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1.</a:t>
            </a:r>
            <a:r>
              <a:rPr lang="ru-RU" b="1"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о допуске заявителя к участию в конкурсе;</a:t>
            </a:r>
          </a:p>
          <a:p>
            <a:pPr>
              <a:buAutoNum type="arabicPlain"/>
              <a:tabLst>
                <a:tab pos="0" algn="l"/>
              </a:tabLst>
            </a:pPr>
            <a:r>
              <a:rPr lang="ru-RU" b="1" dirty="0" smtClean="0">
                <a:solidFill>
                  <a:schemeClr val="tx1"/>
                </a:solidFill>
                <a:latin typeface="Times New Roman" panose="02020603050405020304" pitchFamily="18" charset="0"/>
                <a:cs typeface="Times New Roman" panose="02020603050405020304" pitchFamily="18" charset="0"/>
              </a:rPr>
              <a:t>. оценивает по критериям оценки  кооператив </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23" name="Левая фигурная скобка 22"/>
          <p:cNvSpPr/>
          <p:nvPr/>
        </p:nvSpPr>
        <p:spPr>
          <a:xfrm rot="16200000">
            <a:off x="1532620" y="4617132"/>
            <a:ext cx="576064" cy="2808312"/>
          </a:xfrm>
          <a:prstGeom prst="leftBrace">
            <a:avLst>
              <a:gd name="adj1" fmla="val 25000"/>
              <a:gd name="adj2" fmla="val 5019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7" name="Rectangle 1"/>
          <p:cNvSpPr>
            <a:spLocks noChangeArrowheads="1"/>
          </p:cNvSpPr>
          <p:nvPr/>
        </p:nvSpPr>
        <p:spPr bwMode="auto">
          <a:xfrm>
            <a:off x="416496" y="6331494"/>
            <a:ext cx="2808312" cy="400110"/>
          </a:xfrm>
          <a:prstGeom prst="rect">
            <a:avLst/>
          </a:prstGeom>
          <a:ln>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C00000"/>
                </a:solidFill>
                <a:effectLst/>
                <a:latin typeface="Arial" pitchFamily="34" charset="0"/>
                <a:cs typeface="Arial" pitchFamily="34" charset="0"/>
              </a:rPr>
              <a:t>20 </a:t>
            </a:r>
            <a:r>
              <a:rPr lang="ru-RU" b="1" dirty="0" smtClean="0">
                <a:solidFill>
                  <a:srgbClr val="C00000"/>
                </a:solidFill>
                <a:latin typeface="Arial" pitchFamily="34" charset="0"/>
                <a:cs typeface="Arial" pitchFamily="34" charset="0"/>
              </a:rPr>
              <a:t>баллов</a:t>
            </a:r>
            <a:endParaRPr kumimoji="0" lang="ru-RU" b="1" i="0" u="none" strike="noStrike" cap="none" normalizeH="0" baseline="0" dirty="0" smtClean="0">
              <a:ln>
                <a:noFill/>
              </a:ln>
              <a:solidFill>
                <a:srgbClr val="C00000"/>
              </a:solidFill>
              <a:effectLst/>
              <a:latin typeface="Arial" pitchFamily="34" charset="0"/>
              <a:cs typeface="Arial" pitchFamily="34" charset="0"/>
            </a:endParaRPr>
          </a:p>
        </p:txBody>
      </p:sp>
      <p:cxnSp>
        <p:nvCxnSpPr>
          <p:cNvPr id="28" name="Прямая со стрелкой 27"/>
          <p:cNvCxnSpPr/>
          <p:nvPr/>
        </p:nvCxnSpPr>
        <p:spPr>
          <a:xfrm flipH="1">
            <a:off x="3440832" y="3717032"/>
            <a:ext cx="1368152" cy="2880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a:off x="6752381" y="3573016"/>
            <a:ext cx="819"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Прямоугольник 49"/>
          <p:cNvSpPr/>
          <p:nvPr/>
        </p:nvSpPr>
        <p:spPr>
          <a:xfrm>
            <a:off x="2476500" y="2767281"/>
            <a:ext cx="4953000" cy="400110"/>
          </a:xfrm>
          <a:prstGeom prst="rect">
            <a:avLst/>
          </a:prstGeom>
        </p:spPr>
        <p:txBody>
          <a:bodyPr>
            <a:spAutoFit/>
          </a:bodyPr>
          <a:lstStyle/>
          <a:p>
            <a:r>
              <a:rPr lang="ru-RU" b="1" dirty="0" smtClean="0">
                <a:solidFill>
                  <a:srgbClr val="002060"/>
                </a:solidFill>
                <a:latin typeface="Times New Roman" panose="02020603050405020304" pitchFamily="18" charset="0"/>
                <a:cs typeface="Times New Roman" panose="02020603050405020304" pitchFamily="18" charset="0"/>
              </a:rPr>
              <a:t>1</a:t>
            </a:r>
          </a:p>
        </p:txBody>
      </p:sp>
      <p:sp>
        <p:nvSpPr>
          <p:cNvPr id="72" name="Rectangle 1"/>
          <p:cNvSpPr>
            <a:spLocks noChangeArrowheads="1"/>
          </p:cNvSpPr>
          <p:nvPr/>
        </p:nvSpPr>
        <p:spPr bwMode="auto">
          <a:xfrm>
            <a:off x="3656856" y="4519970"/>
            <a:ext cx="5952776" cy="1785104"/>
          </a:xfrm>
          <a:prstGeom prst="rect">
            <a:avLst/>
          </a:prstGeom>
          <a:ln>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algn="ctr"/>
            <a:r>
              <a:rPr lang="ru-RU" b="1" dirty="0" smtClean="0">
                <a:solidFill>
                  <a:srgbClr val="FF0000"/>
                </a:solidFill>
                <a:latin typeface="Times New Roman" panose="02020603050405020304" pitchFamily="18" charset="0"/>
                <a:cs typeface="Times New Roman" panose="02020603050405020304" pitchFamily="18" charset="0"/>
              </a:rPr>
              <a:t>2 этап </a:t>
            </a:r>
          </a:p>
          <a:p>
            <a:pPr marL="457200" indent="-457200">
              <a:buAutoNum type="arabicPeriod"/>
            </a:pPr>
            <a:r>
              <a:rPr lang="ru-RU" sz="1800" b="1" dirty="0" smtClean="0">
                <a:solidFill>
                  <a:srgbClr val="002060"/>
                </a:solidFill>
                <a:latin typeface="Times New Roman" panose="02020603050405020304" pitchFamily="18" charset="0"/>
                <a:cs typeface="Times New Roman" panose="02020603050405020304" pitchFamily="18" charset="0"/>
              </a:rPr>
              <a:t>устное собеседование с заявителем по представленному им на конкурс бизнес-плану; </a:t>
            </a:r>
          </a:p>
          <a:p>
            <a:pPr marL="457200" indent="-457200">
              <a:buAutoNum type="arabicPeriod"/>
            </a:pPr>
            <a:r>
              <a:rPr lang="ru-RU" sz="1800" b="1" dirty="0" smtClean="0">
                <a:solidFill>
                  <a:srgbClr val="002060"/>
                </a:solidFill>
                <a:latin typeface="Times New Roman" panose="02020603050405020304" pitchFamily="18" charset="0"/>
                <a:cs typeface="Times New Roman" panose="02020603050405020304" pitchFamily="18" charset="0"/>
              </a:rPr>
              <a:t>оценка бизнес-планов в соответствии с критериями оценки</a:t>
            </a:r>
          </a:p>
          <a:p>
            <a:pPr marL="457200" indent="-457200">
              <a:buAutoNum type="arabicPeriod"/>
            </a:pPr>
            <a:endParaRPr lang="ru-RU" sz="1800" b="1" dirty="0" smtClean="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6514496"/>
      </p:ext>
    </p:extLst>
  </p:cSld>
  <p:clrMapOvr>
    <a:masterClrMapping/>
  </p:clrMapOvr>
  <p:transition spd="slow">
    <p:strips dir="l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115" y="406400"/>
            <a:ext cx="6818630" cy="523220"/>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Подведение итого</a:t>
            </a:r>
            <a:r>
              <a:rPr lang="ru-RU" sz="2800" b="1" dirty="0" smtClean="0">
                <a:solidFill>
                  <a:srgbClr val="002060"/>
                </a:solidFill>
              </a:rPr>
              <a:t>в конкурса  </a:t>
            </a:r>
            <a:endParaRPr lang="ru-RU" sz="2800" b="1" dirty="0">
              <a:solidFill>
                <a:srgbClr val="002060"/>
              </a:solidFill>
            </a:endParaRPr>
          </a:p>
        </p:txBody>
      </p:sp>
      <p:sp>
        <p:nvSpPr>
          <p:cNvPr id="3" name="TextBox 2"/>
          <p:cNvSpPr txBox="1"/>
          <p:nvPr/>
        </p:nvSpPr>
        <p:spPr>
          <a:xfrm>
            <a:off x="1056640" y="929620"/>
            <a:ext cx="7833995" cy="400110"/>
          </a:xfrm>
          <a:prstGeom prst="rect">
            <a:avLst/>
          </a:prstGeom>
          <a:noFill/>
        </p:spPr>
        <p:txBody>
          <a:bodyPr wrap="square" rtlCol="0">
            <a:spAutoFit/>
          </a:bodyPr>
          <a:lstStyle/>
          <a:p>
            <a:pPr algn="ctr"/>
            <a:r>
              <a:rPr lang="ru-RU" b="1" dirty="0" smtClean="0">
                <a:solidFill>
                  <a:srgbClr val="FF0000"/>
                </a:solidFill>
                <a:latin typeface="Times New Roman" panose="02020603050405020304" pitchFamily="18" charset="0"/>
                <a:cs typeface="Times New Roman" panose="02020603050405020304" pitchFamily="18" charset="0"/>
              </a:rPr>
              <a:t>В течение 3 рабочих дней после проведения 2</a:t>
            </a:r>
            <a:r>
              <a:rPr lang="en-US" b="1" dirty="0" smtClean="0">
                <a:solidFill>
                  <a:srgbClr val="FF0000"/>
                </a:solidFill>
                <a:latin typeface="Times New Roman" panose="02020603050405020304" pitchFamily="18" charset="0"/>
                <a:cs typeface="Times New Roman" panose="02020603050405020304" pitchFamily="18" charset="0"/>
              </a:rPr>
              <a:t> </a:t>
            </a:r>
            <a:r>
              <a:rPr lang="ru-RU" b="1" dirty="0" smtClean="0">
                <a:solidFill>
                  <a:srgbClr val="FF0000"/>
                </a:solidFill>
                <a:latin typeface="Times New Roman" panose="02020603050405020304" pitchFamily="18" charset="0"/>
                <a:cs typeface="Times New Roman" panose="02020603050405020304" pitchFamily="18" charset="0"/>
              </a:rPr>
              <a:t>этапа конкурса </a:t>
            </a:r>
            <a:endParaRPr lang="ru-RU" b="1" dirty="0">
              <a:solidFill>
                <a:srgbClr val="FF000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396139" y="3248722"/>
            <a:ext cx="2459295" cy="1015663"/>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Баллы </a:t>
            </a:r>
            <a:r>
              <a:rPr lang="en-US" sz="2000" b="1" dirty="0" smtClean="0">
                <a:latin typeface="Times New Roman" panose="02020603050405020304" pitchFamily="18" charset="0"/>
                <a:cs typeface="Times New Roman" panose="02020603050405020304" pitchFamily="18" charset="0"/>
              </a:rPr>
              <a:t>I + II </a:t>
            </a:r>
            <a:r>
              <a:rPr lang="ru-RU" sz="2000" b="1" dirty="0" smtClean="0">
                <a:latin typeface="Times New Roman" panose="02020603050405020304" pitchFamily="18" charset="0"/>
                <a:cs typeface="Times New Roman" panose="02020603050405020304" pitchFamily="18" charset="0"/>
              </a:rPr>
              <a:t>этапы  = макс. кол-во баллов </a:t>
            </a:r>
            <a:endParaRPr lang="ru-RU" sz="20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359192" y="1423127"/>
            <a:ext cx="2756971" cy="400110"/>
          </a:xfrm>
          <a:prstGeom prst="rect">
            <a:avLst/>
          </a:prstGeom>
          <a:noFill/>
        </p:spPr>
        <p:txBody>
          <a:bodyPr wrap="square" rtlCol="0">
            <a:spAutoFit/>
          </a:bodyPr>
          <a:lstStyle/>
          <a:p>
            <a:endParaRPr lang="ru-RU" b="1" dirty="0">
              <a:solidFill>
                <a:srgbClr val="0070C0"/>
              </a:solidFill>
              <a:latin typeface="Times New Roman" panose="02020603050405020304" pitchFamily="18" charset="0"/>
              <a:cs typeface="Times New Roman" panose="02020603050405020304" pitchFamily="18" charset="0"/>
            </a:endParaRPr>
          </a:p>
        </p:txBody>
      </p:sp>
      <p:pic>
        <p:nvPicPr>
          <p:cNvPr id="1028" name="Picture 4" descr="http://www.hotel-r.net/im/hotel/fr/la-granja-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192" y="1938969"/>
            <a:ext cx="1861060" cy="1211339"/>
          </a:xfrm>
          <a:prstGeom prst="rect">
            <a:avLst/>
          </a:prstGeom>
          <a:noFill/>
          <a:extLst>
            <a:ext uri="{909E8E84-426E-40DD-AFC4-6F175D3DCCD1}">
              <a14:hiddenFill xmlns:a14="http://schemas.microsoft.com/office/drawing/2010/main">
                <a:solidFill>
                  <a:srgbClr val="FFFFFF"/>
                </a:solidFill>
              </a14:hiddenFill>
            </a:ext>
          </a:extLst>
        </p:spPr>
      </p:pic>
      <p:sp>
        <p:nvSpPr>
          <p:cNvPr id="7" name="Стрелка вправо 6"/>
          <p:cNvSpPr/>
          <p:nvPr/>
        </p:nvSpPr>
        <p:spPr>
          <a:xfrm>
            <a:off x="2720753" y="1938969"/>
            <a:ext cx="3600400" cy="220414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2648744" y="2544638"/>
            <a:ext cx="2587711" cy="1015663"/>
          </a:xfrm>
          <a:prstGeom prst="rect">
            <a:avLst/>
          </a:prstGeom>
          <a:noFill/>
        </p:spPr>
        <p:txBody>
          <a:bodyPr wrap="square" rtlCol="0">
            <a:spAutoFit/>
          </a:bodyPr>
          <a:lstStyle/>
          <a:p>
            <a:pPr algn="ctr"/>
            <a:r>
              <a:rPr lang="ru-RU" b="1" dirty="0" smtClean="0">
                <a:solidFill>
                  <a:srgbClr val="FF0000"/>
                </a:solidFill>
              </a:rPr>
              <a:t>Конкурсная комиссия определяет </a:t>
            </a:r>
            <a:endParaRPr lang="ru-RU" b="1" dirty="0">
              <a:solidFill>
                <a:srgbClr val="FF0000"/>
              </a:solidFill>
            </a:endParaRPr>
          </a:p>
        </p:txBody>
      </p:sp>
      <p:sp>
        <p:nvSpPr>
          <p:cNvPr id="9" name="TextBox 8"/>
          <p:cNvSpPr txBox="1"/>
          <p:nvPr/>
        </p:nvSpPr>
        <p:spPr>
          <a:xfrm>
            <a:off x="6585876" y="1547300"/>
            <a:ext cx="2975635" cy="1323439"/>
          </a:xfrm>
          <a:prstGeom prst="rect">
            <a:avLst/>
          </a:prstGeom>
          <a:noFill/>
        </p:spPr>
        <p:txBody>
          <a:bodyPr wrap="square" rtlCol="0">
            <a:spAutoFit/>
          </a:bodyPr>
          <a:lstStyle/>
          <a:p>
            <a:endParaRPr lang="ru-RU" b="1" dirty="0" smtClean="0">
              <a:solidFill>
                <a:schemeClr val="accent6">
                  <a:lumMod val="50000"/>
                </a:schemeClr>
              </a:solidFill>
              <a:latin typeface="Times New Roman" panose="02020603050405020304" pitchFamily="18" charset="0"/>
              <a:cs typeface="Times New Roman" panose="02020603050405020304" pitchFamily="18" charset="0"/>
            </a:endParaRPr>
          </a:p>
          <a:p>
            <a:endParaRPr lang="ru-RU" b="1" dirty="0">
              <a:solidFill>
                <a:schemeClr val="accent6">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6">
                    <a:lumMod val="50000"/>
                  </a:schemeClr>
                </a:solidFill>
                <a:latin typeface="Times New Roman" panose="02020603050405020304" pitchFamily="18" charset="0"/>
                <a:cs typeface="Times New Roman" panose="02020603050405020304" pitchFamily="18" charset="0"/>
              </a:rPr>
              <a:t>Место каждого </a:t>
            </a:r>
          </a:p>
          <a:p>
            <a:r>
              <a:rPr lang="ru-RU" b="1" dirty="0">
                <a:solidFill>
                  <a:schemeClr val="accent6">
                    <a:lumMod val="50000"/>
                  </a:schemeClr>
                </a:solidFill>
                <a:latin typeface="Times New Roman" panose="02020603050405020304" pitchFamily="18" charset="0"/>
                <a:cs typeface="Times New Roman" panose="02020603050405020304" pitchFamily="18" charset="0"/>
              </a:rPr>
              <a:t>з</a:t>
            </a:r>
            <a:r>
              <a:rPr lang="ru-RU" b="1" dirty="0" smtClean="0">
                <a:solidFill>
                  <a:schemeClr val="accent6">
                    <a:lumMod val="50000"/>
                  </a:schemeClr>
                </a:solidFill>
                <a:latin typeface="Times New Roman" panose="02020603050405020304" pitchFamily="18" charset="0"/>
                <a:cs typeface="Times New Roman" panose="02020603050405020304" pitchFamily="18" charset="0"/>
              </a:rPr>
              <a:t>аявителя в рейтинге </a:t>
            </a:r>
            <a:endParaRPr lang="ru-RU" b="1"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1030" name="Picture 6" descr="http://www.volsu.ru/upload/medialibrary/24f/2053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5876" y="2870739"/>
            <a:ext cx="2831620" cy="156637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585877" y="2562964"/>
            <a:ext cx="3344766" cy="400110"/>
          </a:xfrm>
          <a:prstGeom prst="rect">
            <a:avLst/>
          </a:prstGeom>
          <a:noFill/>
        </p:spPr>
        <p:txBody>
          <a:bodyPr wrap="square" rtlCol="0">
            <a:spAutoFit/>
          </a:bodyPr>
          <a:lstStyle/>
          <a:p>
            <a:r>
              <a:rPr lang="ru-RU" dirty="0" smtClean="0"/>
              <a:t>                      </a:t>
            </a:r>
            <a:endParaRPr lang="ru-RU" b="1" dirty="0" smtClean="0">
              <a:solidFill>
                <a:schemeClr val="accent2">
                  <a:lumMod val="50000"/>
                </a:schemeClr>
              </a:solidFill>
            </a:endParaRPr>
          </a:p>
        </p:txBody>
      </p:sp>
      <p:sp>
        <p:nvSpPr>
          <p:cNvPr id="15" name="TextBox 14"/>
          <p:cNvSpPr txBox="1"/>
          <p:nvPr/>
        </p:nvSpPr>
        <p:spPr>
          <a:xfrm>
            <a:off x="272480" y="4581128"/>
            <a:ext cx="6048673" cy="1631216"/>
          </a:xfrm>
          <a:prstGeom prst="rect">
            <a:avLst/>
          </a:prstGeom>
          <a:noFill/>
        </p:spPr>
        <p:txBody>
          <a:bodyPr wrap="square" rtlCol="0">
            <a:spAutoFit/>
          </a:bodyPr>
          <a:lstStyle/>
          <a:p>
            <a:pPr algn="just"/>
            <a:r>
              <a:rPr lang="ru-RU" b="1" dirty="0">
                <a:solidFill>
                  <a:srgbClr val="FF0000"/>
                </a:solidFill>
                <a:latin typeface="Times New Roman" pitchFamily="18" charset="0"/>
                <a:cs typeface="Times New Roman" pitchFamily="18" charset="0"/>
              </a:rPr>
              <a:t>Определяет рекомендуемый размер гранта, предоставляемого министерством, для каждого из победителей конкурса с учетом его собственных средств и с учетом запрашиваемого объема средств гранта в соответствии с бизнес-планом</a:t>
            </a:r>
            <a:r>
              <a:rPr lang="ru-RU" b="1" dirty="0" smtClean="0">
                <a:solidFill>
                  <a:srgbClr val="FF0000"/>
                </a:solidFill>
                <a:latin typeface="Times New Roman" pitchFamily="18" charset="0"/>
                <a:cs typeface="Times New Roman" pitchFamily="18" charset="0"/>
              </a:rPr>
              <a:t>.</a:t>
            </a:r>
            <a:r>
              <a:rPr lang="ru-RU" dirty="0"/>
              <a:t> </a:t>
            </a:r>
            <a:endParaRPr lang="ru-RU" b="1" dirty="0">
              <a:solidFill>
                <a:srgbClr val="FF0000"/>
              </a:solidFill>
              <a:latin typeface="Times New Roman" pitchFamily="18" charset="0"/>
              <a:cs typeface="Times New Roman" pitchFamily="18" charset="0"/>
            </a:endParaRPr>
          </a:p>
        </p:txBody>
      </p:sp>
      <p:sp>
        <p:nvSpPr>
          <p:cNvPr id="16" name="TextBox 15"/>
          <p:cNvSpPr txBox="1"/>
          <p:nvPr/>
        </p:nvSpPr>
        <p:spPr>
          <a:xfrm>
            <a:off x="442082" y="1423127"/>
            <a:ext cx="3393195" cy="400110"/>
          </a:xfrm>
          <a:prstGeom prst="rect">
            <a:avLst/>
          </a:prstGeom>
          <a:noFill/>
        </p:spPr>
        <p:txBody>
          <a:bodyPr wrap="square" rtlCol="0">
            <a:spAutoFit/>
          </a:bodyPr>
          <a:lstStyle/>
          <a:p>
            <a:r>
              <a:rPr lang="ru-RU" b="1" dirty="0" smtClean="0">
                <a:solidFill>
                  <a:srgbClr val="0070C0"/>
                </a:solidFill>
                <a:latin typeface="Times New Roman" panose="02020603050405020304" pitchFamily="18" charset="0"/>
                <a:cs typeface="Times New Roman" panose="02020603050405020304" pitchFamily="18" charset="0"/>
              </a:rPr>
              <a:t>Кооператив</a:t>
            </a:r>
            <a:endParaRPr lang="ru-RU" b="1" dirty="0">
              <a:solidFill>
                <a:srgbClr val="0070C0"/>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flipH="1">
            <a:off x="6825207" y="4581128"/>
            <a:ext cx="2952327" cy="2031325"/>
          </a:xfrm>
          <a:prstGeom prst="rect">
            <a:avLst/>
          </a:prstGeom>
        </p:spPr>
        <p:txBody>
          <a:bodyPr wrap="square">
            <a:spAutoFit/>
          </a:bodyPr>
          <a:lstStyle/>
          <a:p>
            <a:pPr algn="just"/>
            <a:r>
              <a:rPr lang="ru-RU" sz="1800" b="1" dirty="0">
                <a:solidFill>
                  <a:srgbClr val="0070C0"/>
                </a:solidFill>
                <a:latin typeface="Times New Roman" pitchFamily="18" charset="0"/>
                <a:cs typeface="Times New Roman" pitchFamily="18" charset="0"/>
              </a:rPr>
              <a:t>Максимальный размер гранта в расчете на одного победителя конкурса составляет не более </a:t>
            </a:r>
            <a:r>
              <a:rPr lang="ru-RU" sz="1800" b="1" dirty="0">
                <a:solidFill>
                  <a:srgbClr val="C00000"/>
                </a:solidFill>
                <a:latin typeface="Times New Roman" pitchFamily="18" charset="0"/>
                <a:cs typeface="Times New Roman" pitchFamily="18" charset="0"/>
              </a:rPr>
              <a:t>70 </a:t>
            </a:r>
            <a:r>
              <a:rPr lang="ru-RU" sz="1800" b="1" dirty="0">
                <a:solidFill>
                  <a:srgbClr val="0070C0"/>
                </a:solidFill>
                <a:latin typeface="Times New Roman" pitchFamily="18" charset="0"/>
                <a:cs typeface="Times New Roman" pitchFamily="18" charset="0"/>
              </a:rPr>
              <a:t>млн. рублей, но </a:t>
            </a:r>
            <a:r>
              <a:rPr lang="ru-RU" sz="1800" b="1" dirty="0">
                <a:solidFill>
                  <a:srgbClr val="FF0000"/>
                </a:solidFill>
                <a:latin typeface="Times New Roman" pitchFamily="18" charset="0"/>
                <a:cs typeface="Times New Roman" pitchFamily="18" charset="0"/>
              </a:rPr>
              <a:t>не более 60% </a:t>
            </a:r>
            <a:r>
              <a:rPr lang="ru-RU" sz="1800" b="1" dirty="0">
                <a:solidFill>
                  <a:srgbClr val="0070C0"/>
                </a:solidFill>
                <a:latin typeface="Times New Roman" pitchFamily="18" charset="0"/>
                <a:cs typeface="Times New Roman" pitchFamily="18" charset="0"/>
              </a:rPr>
              <a:t>затрат на реализацию бизнес-плана</a:t>
            </a:r>
          </a:p>
        </p:txBody>
      </p:sp>
    </p:spTree>
    <p:extLst>
      <p:ext uri="{BB962C8B-B14F-4D97-AF65-F5344CB8AC3E}">
        <p14:creationId xmlns:p14="http://schemas.microsoft.com/office/powerpoint/2010/main" val="2193024510"/>
      </p:ext>
    </p:extLst>
  </p:cSld>
  <p:clrMapOvr>
    <a:masterClrMapping/>
  </p:clrMapOvr>
  <p:transition spd="slow">
    <p:strips dir="l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8033</TotalTime>
  <Words>2729</Words>
  <Application>Microsoft Office PowerPoint</Application>
  <PresentationFormat>Лист A4 (210x297 мм)</PresentationFormat>
  <Paragraphs>248</Paragraphs>
  <Slides>25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Волна</vt:lpstr>
      <vt:lpstr>Порядок проведения конкурсного отбора на предоставление сельскохозяйственным потребительским кооперативам грантов на развитие материально-технической базы</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 </vt:lpstr>
      <vt:lpstr>Презентация PowerPoint</vt:lpstr>
      <vt:lpstr>Презентация PowerPoint</vt:lpstr>
      <vt:lpstr>Презентация PowerPoint</vt:lpstr>
      <vt:lpstr>Презентация PowerPoint</vt:lpstr>
      <vt:lpstr>Состав  заявки на участие в конкурсе</vt:lpstr>
      <vt:lpstr>Состав  заявки на участие в конкурсе</vt:lpstr>
      <vt:lpstr>Состав  заявки на участие в конкурсе</vt:lpstr>
      <vt:lpstr>Состав  заявки на участие в конкурсе</vt:lpstr>
      <vt:lpstr>Состав  заявки на участие в конкурсе</vt:lpstr>
      <vt:lpstr>Максимальный размер гранта одному сельскохозяйственному потребительскому кооперативу составляет не более 70 млн. рублей и не более 60% затрат на развитие материально-технической базы кооператива согласно бизнес-плану</vt:lpstr>
      <vt:lpstr>Презентация PowerPoint</vt:lpstr>
      <vt:lpstr>Презентация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 Р. Гилязетдинова</dc:creator>
  <cp:lastModifiedBy>OMF1</cp:lastModifiedBy>
  <cp:revision>782</cp:revision>
  <cp:lastPrinted>2022-02-24T08:34:05Z</cp:lastPrinted>
  <dcterms:created xsi:type="dcterms:W3CDTF">2013-02-12T09:27:02Z</dcterms:created>
  <dcterms:modified xsi:type="dcterms:W3CDTF">2022-07-28T08:06:45Z</dcterms:modified>
</cp:coreProperties>
</file>